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9" r:id="rId14"/>
    <p:sldId id="269" r:id="rId15"/>
    <p:sldId id="270" r:id="rId16"/>
    <p:sldId id="271" r:id="rId17"/>
    <p:sldId id="272" r:id="rId18"/>
    <p:sldId id="278" r:id="rId19"/>
    <p:sldId id="281" r:id="rId20"/>
    <p:sldId id="273" r:id="rId21"/>
    <p:sldId id="274" r:id="rId22"/>
    <p:sldId id="275" r:id="rId23"/>
    <p:sldId id="276" r:id="rId24"/>
    <p:sldId id="280" r:id="rId25"/>
  </p:sldIdLst>
  <p:sldSz cx="10080625" cy="6480175"/>
  <p:notesSz cx="6858000" cy="9144000"/>
  <p:defaultTextStyle>
    <a:defPPr>
      <a:defRPr lang="el-GR"/>
    </a:defPPr>
    <a:lvl1pPr marL="0" algn="l" defTabSz="79488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397444" algn="l" defTabSz="79488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794888" algn="l" defTabSz="79488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192332" algn="l" defTabSz="79488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589776" algn="l" defTabSz="79488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1987220" algn="l" defTabSz="79488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384664" algn="l" defTabSz="79488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782108" algn="l" defTabSz="79488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179552" algn="l" defTabSz="79488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04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1092" y="-90"/>
      </p:cViewPr>
      <p:guideLst>
        <p:guide orient="horz" pos="204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88036" y="1296035"/>
            <a:ext cx="8655897" cy="1728047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88036" y="3050667"/>
            <a:ext cx="8659257" cy="1656045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6222E-75BC-D249-B853-54167E8590B9}" type="datetimeFigureOut">
              <a:rPr lang="el-GR" smtClean="0"/>
              <a:pPr/>
              <a:t>29/1/2024</a:t>
            </a:fld>
            <a:endParaRPr lang="el-G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08FBF-36E9-064B-853D-8CE14BC9B1C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6222E-75BC-D249-B853-54167E8590B9}" type="datetimeFigureOut">
              <a:rPr lang="el-GR" smtClean="0"/>
              <a:pPr/>
              <a:t>29/1/2024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08FBF-36E9-064B-853D-8CE14BC9B1C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8453" y="864025"/>
            <a:ext cx="2268141" cy="492463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031" y="864025"/>
            <a:ext cx="6636411" cy="492463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6222E-75BC-D249-B853-54167E8590B9}" type="datetimeFigureOut">
              <a:rPr lang="el-GR" smtClean="0"/>
              <a:pPr/>
              <a:t>29/1/2024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08FBF-36E9-064B-853D-8CE14BC9B1C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6222E-75BC-D249-B853-54167E8590B9}" type="datetimeFigureOut">
              <a:rPr lang="el-GR" smtClean="0"/>
              <a:pPr/>
              <a:t>29/1/2024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08FBF-36E9-064B-853D-8CE14BC9B1C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676" y="1244193"/>
            <a:ext cx="8568531" cy="1287395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4676" y="2555657"/>
            <a:ext cx="8568531" cy="1426538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6222E-75BC-D249-B853-54167E8590B9}" type="datetimeFigureOut">
              <a:rPr lang="el-GR" smtClean="0"/>
              <a:pPr/>
              <a:t>29/1/2024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08FBF-36E9-064B-853D-8CE14BC9B1C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31" y="665298"/>
            <a:ext cx="9072563" cy="1080029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031" y="1814303"/>
            <a:ext cx="4452276" cy="41905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4318" y="1814303"/>
            <a:ext cx="4452276" cy="41905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6222E-75BC-D249-B853-54167E8590B9}" type="datetimeFigureOut">
              <a:rPr lang="el-GR" smtClean="0"/>
              <a:pPr/>
              <a:t>29/1/2024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08FBF-36E9-064B-853D-8CE14BC9B1C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31" y="665298"/>
            <a:ext cx="9072563" cy="1080029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31" y="1753037"/>
            <a:ext cx="4454027" cy="623027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120818" y="1757299"/>
            <a:ext cx="4455776" cy="618766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4031" y="2376064"/>
            <a:ext cx="4454027" cy="3633849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0818" y="2376064"/>
            <a:ext cx="4455776" cy="3633849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6222E-75BC-D249-B853-54167E8590B9}" type="datetimeFigureOut">
              <a:rPr lang="el-GR" smtClean="0"/>
              <a:pPr/>
              <a:t>29/1/2024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08FBF-36E9-064B-853D-8CE14BC9B1C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31" y="665298"/>
            <a:ext cx="9156568" cy="1080029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6222E-75BC-D249-B853-54167E8590B9}" type="datetimeFigureOut">
              <a:rPr lang="el-GR" smtClean="0"/>
              <a:pPr/>
              <a:t>29/1/2024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08FBF-36E9-064B-853D-8CE14BC9B1C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6222E-75BC-D249-B853-54167E8590B9}" type="datetimeFigureOut">
              <a:rPr lang="el-GR" smtClean="0"/>
              <a:pPr/>
              <a:t>29/1/2024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08FBF-36E9-064B-853D-8CE14BC9B1C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047" y="486015"/>
            <a:ext cx="3024188" cy="109803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56047" y="1584043"/>
            <a:ext cx="3024188" cy="4320117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941245" y="1584043"/>
            <a:ext cx="5635349" cy="4320117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6222E-75BC-D249-B853-54167E8590B9}" type="datetimeFigureOut">
              <a:rPr lang="el-GR" smtClean="0"/>
              <a:pPr/>
              <a:t>29/1/2024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08FBF-36E9-064B-853D-8CE14BC9B1C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490023" y="1047030"/>
            <a:ext cx="5796359" cy="3888105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824002" y="5064485"/>
            <a:ext cx="171371" cy="146884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2" y="1112153"/>
            <a:ext cx="2439511" cy="1495430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2042" y="2672940"/>
            <a:ext cx="2436151" cy="2059256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6222E-75BC-D249-B853-54167E8590B9}" type="datetimeFigureOut">
              <a:rPr lang="el-GR" smtClean="0"/>
              <a:pPr/>
              <a:t>29/1/2024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904552" y="6006163"/>
            <a:ext cx="672042" cy="345009"/>
          </a:xfrm>
        </p:spPr>
        <p:txBody>
          <a:bodyPr/>
          <a:lstStyle/>
          <a:p>
            <a:fld id="{5D308FBF-36E9-064B-853D-8CE14BC9B1C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842845" y="1133433"/>
            <a:ext cx="5090716" cy="371530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0501" y="5496148"/>
            <a:ext cx="10101626" cy="98402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830299" y="5877159"/>
            <a:ext cx="5250326" cy="60301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0501" y="-6751"/>
            <a:ext cx="10101626" cy="98402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830299" y="-6750"/>
            <a:ext cx="5250326" cy="60301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504031" y="665298"/>
            <a:ext cx="9072563" cy="1080029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504031" y="1828849"/>
            <a:ext cx="9072563" cy="41473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504031" y="6006163"/>
            <a:ext cx="2352146" cy="345009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766222E-75BC-D249-B853-54167E8590B9}" type="datetimeFigureOut">
              <a:rPr lang="el-GR" smtClean="0"/>
              <a:pPr/>
              <a:t>29/1/2024</a:t>
            </a:fld>
            <a:endParaRPr lang="el-G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940182" y="6006163"/>
            <a:ext cx="3696229" cy="345009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736542" y="6006163"/>
            <a:ext cx="840052" cy="345009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D308FBF-36E9-064B-853D-8CE14BC9B1C0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Group 1"/>
          <p:cNvGrpSpPr/>
          <p:nvPr/>
        </p:nvGrpSpPr>
        <p:grpSpPr>
          <a:xfrm>
            <a:off x="-20965" y="191257"/>
            <a:ext cx="10120917" cy="613457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596F46DA-3B0A-D8BE-E4F0-40B2E72B0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  </a:t>
            </a:r>
            <a:r>
              <a:rPr lang="el-GR" sz="4800" b="1" i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Ερωτήσεις Πιστοποίησης</a:t>
            </a:r>
            <a:endParaRPr lang="el-GR" sz="4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Υπότιτλος 2">
            <a:extLst>
              <a:ext uri="{FF2B5EF4-FFF2-40B4-BE49-F238E27FC236}">
                <a16:creationId xmlns:a16="http://schemas.microsoft.com/office/drawing/2014/main" xmlns="" id="{AF6A06D6-91E8-E5D8-82C3-7579815E8497}"/>
              </a:ext>
            </a:extLst>
          </p:cNvPr>
          <p:cNvSpPr txBox="1">
            <a:spLocks/>
          </p:cNvSpPr>
          <p:nvPr/>
        </p:nvSpPr>
        <p:spPr>
          <a:xfrm>
            <a:off x="1122443" y="4597409"/>
            <a:ext cx="8421823" cy="1214446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l-GR" sz="2600" b="1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Εισηγήτρια: </a:t>
            </a:r>
            <a:r>
              <a:rPr kumimoji="0" lang="el-GR" sz="26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Πατεράκη</a:t>
            </a:r>
            <a:r>
              <a:rPr kumimoji="0" lang="el-GR" sz="2600" b="1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 Μαρία</a:t>
            </a: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l-GR" sz="2600" b="1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Νοσηλεύτρια Τ. Ε. </a:t>
            </a:r>
          </a:p>
        </p:txBody>
      </p:sp>
      <p:sp>
        <p:nvSpPr>
          <p:cNvPr id="6" name="Τίτλος 1">
            <a:extLst>
              <a:ext uri="{FF2B5EF4-FFF2-40B4-BE49-F238E27FC236}">
                <a16:creationId xmlns:a16="http://schemas.microsoft.com/office/drawing/2014/main" xmlns="" id="{AEF4AF1F-0B42-0770-202A-10832C804A4A}"/>
              </a:ext>
            </a:extLst>
          </p:cNvPr>
          <p:cNvSpPr txBox="1">
            <a:spLocks/>
          </p:cNvSpPr>
          <p:nvPr/>
        </p:nvSpPr>
        <p:spPr>
          <a:xfrm>
            <a:off x="1122443" y="3382963"/>
            <a:ext cx="7631907" cy="1000132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9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ΜΑΘΗΜΑ: ΑΙΜΟΔΟΣΙΑ (</a:t>
            </a:r>
            <a:r>
              <a:rPr kumimoji="0" lang="el-GR" sz="49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Γ΄εξ</a:t>
            </a:r>
            <a:r>
              <a:rPr kumimoji="0" lang="el-GR" sz="49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r>
              <a:rPr kumimoji="0" lang="el-GR" sz="49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l-GR" sz="49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40000"/>
                  <a:lumOff val="6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474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04F79DF2-37AB-AD47-E413-3D8267DB0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470" y="954071"/>
            <a:ext cx="8694539" cy="1252534"/>
          </a:xfrm>
        </p:spPr>
        <p:txBody>
          <a:bodyPr>
            <a:noAutofit/>
          </a:bodyPr>
          <a:lstStyle/>
          <a:p>
            <a:pPr marL="357188" indent="-357188"/>
            <a:r>
              <a:rPr lang="el-GR" sz="2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 Στο αίμα που δίνει κάποιο άτομο, ποιες εργαστηριακές εξετάσεις γίνονται απαραίτητα, προκειμένου το  αίμα αυτό να χρησιμοποιηθεί για μετάγγιση άλλου ατόμου;</a:t>
            </a:r>
            <a:endParaRPr lang="el-GR" sz="28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E9322CDA-AD78-0E99-D2FC-173CB80CE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594" y="2454269"/>
            <a:ext cx="8694539" cy="3671230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l-GR" sz="2200" dirty="0" err="1">
                <a:latin typeface="+mj-lt"/>
                <a:cs typeface="Arial" pitchFamily="34" charset="0"/>
              </a:rPr>
              <a:t>Ιολογικός</a:t>
            </a:r>
            <a:r>
              <a:rPr lang="el-GR" sz="2200" dirty="0">
                <a:latin typeface="+mj-lt"/>
                <a:cs typeface="Arial" pitchFamily="34" charset="0"/>
              </a:rPr>
              <a:t> έλεγχος</a:t>
            </a:r>
          </a:p>
          <a:p>
            <a:pPr>
              <a:buFont typeface="Arial" pitchFamily="34" charset="0"/>
              <a:buChar char="•"/>
            </a:pPr>
            <a:r>
              <a:rPr lang="el-GR" sz="2200" dirty="0">
                <a:latin typeface="+mj-lt"/>
                <a:cs typeface="Arial" pitchFamily="34" charset="0"/>
              </a:rPr>
              <a:t>Πλήρης ομάδα με ανάστροφη</a:t>
            </a:r>
          </a:p>
          <a:p>
            <a:pPr>
              <a:buFont typeface="Arial" pitchFamily="34" charset="0"/>
              <a:buChar char="•"/>
            </a:pPr>
            <a:r>
              <a:rPr lang="el-GR" sz="2200" dirty="0">
                <a:latin typeface="+mj-lt"/>
                <a:cs typeface="Arial" pitchFamily="34" charset="0"/>
              </a:rPr>
              <a:t>Φαινότυπος </a:t>
            </a:r>
            <a:r>
              <a:rPr lang="en-US" sz="2200" dirty="0">
                <a:latin typeface="+mj-lt"/>
                <a:cs typeface="Arial" pitchFamily="34" charset="0"/>
              </a:rPr>
              <a:t>Rhesus</a:t>
            </a:r>
            <a:r>
              <a:rPr lang="el-GR" sz="2200" dirty="0">
                <a:latin typeface="+mj-lt"/>
                <a:cs typeface="Arial" pitchFamily="34" charset="0"/>
              </a:rPr>
              <a:t>:</a:t>
            </a:r>
            <a:r>
              <a:rPr lang="en-US" sz="2200" dirty="0">
                <a:latin typeface="+mj-lt"/>
                <a:cs typeface="Arial" pitchFamily="34" charset="0"/>
              </a:rPr>
              <a:t> D, anti- E, anti- e, anti- C</a:t>
            </a:r>
            <a:r>
              <a:rPr lang="el-GR" sz="2200" dirty="0">
                <a:latin typeface="+mj-lt"/>
                <a:cs typeface="Arial" pitchFamily="34" charset="0"/>
              </a:rPr>
              <a:t>,</a:t>
            </a:r>
            <a:r>
              <a:rPr lang="en-US" sz="2200" dirty="0">
                <a:latin typeface="+mj-lt"/>
                <a:cs typeface="Arial" pitchFamily="34" charset="0"/>
              </a:rPr>
              <a:t> anti- c </a:t>
            </a:r>
            <a:r>
              <a:rPr lang="el-GR" sz="2200" dirty="0">
                <a:latin typeface="+mj-lt"/>
                <a:cs typeface="Arial" pitchFamily="34" charset="0"/>
              </a:rPr>
              <a:t> και </a:t>
            </a:r>
            <a:r>
              <a:rPr lang="en-US" sz="2200" dirty="0">
                <a:latin typeface="+mj-lt"/>
                <a:cs typeface="Arial" pitchFamily="34" charset="0"/>
              </a:rPr>
              <a:t>anti- K</a:t>
            </a:r>
            <a:endParaRPr lang="el-GR" sz="2200" dirty="0">
              <a:latin typeface="+mj-lt"/>
              <a:cs typeface="Arial" pitchFamily="34" charset="0"/>
            </a:endParaRPr>
          </a:p>
          <a:p>
            <a:pPr marL="0" indent="0">
              <a:buNone/>
            </a:pPr>
            <a:r>
              <a:rPr lang="el-GR" sz="2200" dirty="0">
                <a:latin typeface="+mj-lt"/>
                <a:cs typeface="Arial" pitchFamily="34" charset="0"/>
              </a:rPr>
              <a:t>Ο </a:t>
            </a:r>
            <a:r>
              <a:rPr lang="el-GR" sz="2200" dirty="0" err="1">
                <a:latin typeface="+mj-lt"/>
                <a:cs typeface="Arial" pitchFamily="34" charset="0"/>
              </a:rPr>
              <a:t>Ιολογικός</a:t>
            </a:r>
            <a:r>
              <a:rPr lang="el-GR" sz="2200" dirty="0">
                <a:latin typeface="+mj-lt"/>
                <a:cs typeface="Arial" pitchFamily="34" charset="0"/>
              </a:rPr>
              <a:t> έλεγχος του δότη περιλαμβάνει ανίχνευση αντισωμάτων για τους παρακάτω ιούς:</a:t>
            </a:r>
          </a:p>
          <a:p>
            <a:r>
              <a:rPr lang="en-US" sz="2200" dirty="0" err="1">
                <a:latin typeface="+mj-lt"/>
                <a:cs typeface="Arial" pitchFamily="34" charset="0"/>
              </a:rPr>
              <a:t>HBV</a:t>
            </a:r>
            <a:r>
              <a:rPr lang="el-GR" sz="2200" dirty="0">
                <a:latin typeface="+mj-lt"/>
                <a:cs typeface="Arial" pitchFamily="34" charset="0"/>
              </a:rPr>
              <a:t> </a:t>
            </a:r>
            <a:endParaRPr lang="en-US" sz="2200" dirty="0">
              <a:latin typeface="+mj-lt"/>
              <a:cs typeface="Arial" pitchFamily="34" charset="0"/>
            </a:endParaRPr>
          </a:p>
          <a:p>
            <a:r>
              <a:rPr lang="en-US" sz="2200" dirty="0" err="1">
                <a:latin typeface="+mj-lt"/>
                <a:cs typeface="Arial" pitchFamily="34" charset="0"/>
              </a:rPr>
              <a:t>HBC</a:t>
            </a:r>
            <a:endParaRPr lang="en-US" sz="2200" dirty="0">
              <a:latin typeface="+mj-lt"/>
              <a:cs typeface="Arial" pitchFamily="34" charset="0"/>
            </a:endParaRPr>
          </a:p>
          <a:p>
            <a:r>
              <a:rPr lang="en-US" sz="2200" dirty="0">
                <a:latin typeface="+mj-lt"/>
                <a:cs typeface="Arial" pitchFamily="34" charset="0"/>
              </a:rPr>
              <a:t>HIV ½</a:t>
            </a:r>
          </a:p>
          <a:p>
            <a:r>
              <a:rPr lang="en-US" sz="2200" dirty="0" err="1">
                <a:latin typeface="+mj-lt"/>
                <a:cs typeface="Arial" pitchFamily="34" charset="0"/>
              </a:rPr>
              <a:t>HTLV</a:t>
            </a:r>
            <a:r>
              <a:rPr lang="en-US" sz="2200" dirty="0">
                <a:latin typeface="+mj-lt"/>
                <a:cs typeface="Arial" pitchFamily="34" charset="0"/>
              </a:rPr>
              <a:t> I</a:t>
            </a:r>
            <a:r>
              <a:rPr lang="el-GR" sz="2200" dirty="0">
                <a:latin typeface="+mj-lt"/>
                <a:cs typeface="Arial" pitchFamily="34" charset="0"/>
              </a:rPr>
              <a:t> και</a:t>
            </a:r>
            <a:r>
              <a:rPr lang="en-US" sz="2200" dirty="0">
                <a:latin typeface="+mj-lt"/>
                <a:cs typeface="Arial" pitchFamily="34" charset="0"/>
              </a:rPr>
              <a:t> II </a:t>
            </a:r>
            <a:r>
              <a:rPr lang="el-GR" sz="2200" dirty="0">
                <a:latin typeface="+mj-lt"/>
                <a:cs typeface="Arial" pitchFamily="34" charset="0"/>
              </a:rPr>
              <a:t>(ανθρώπινος </a:t>
            </a:r>
            <a:r>
              <a:rPr lang="el-GR" sz="2200" dirty="0" err="1">
                <a:latin typeface="+mj-lt"/>
                <a:cs typeface="Arial" pitchFamily="34" charset="0"/>
              </a:rPr>
              <a:t>λεμφοτροπικός</a:t>
            </a:r>
            <a:r>
              <a:rPr lang="el-GR" sz="2200" dirty="0">
                <a:latin typeface="+mj-lt"/>
                <a:cs typeface="Arial" pitchFamily="34" charset="0"/>
              </a:rPr>
              <a:t> ιός τύπου Ι και </a:t>
            </a:r>
            <a:r>
              <a:rPr lang="el-GR" sz="2200" dirty="0" err="1">
                <a:latin typeface="+mj-lt"/>
                <a:cs typeface="Arial" pitchFamily="34" charset="0"/>
              </a:rPr>
              <a:t>ΙΙ</a:t>
            </a:r>
            <a:r>
              <a:rPr lang="el-GR" sz="2200" dirty="0">
                <a:latin typeface="+mj-lt"/>
                <a:cs typeface="Arial" pitchFamily="34" charset="0"/>
              </a:rPr>
              <a:t>)</a:t>
            </a:r>
          </a:p>
          <a:p>
            <a:r>
              <a:rPr lang="el-GR" sz="2200" dirty="0">
                <a:latin typeface="+mj-lt"/>
                <a:cs typeface="Arial" pitchFamily="34" charset="0"/>
              </a:rPr>
              <a:t>Έλεγχος αντισωμάτων για το ωχρό τρεπόνημα της </a:t>
            </a:r>
            <a:r>
              <a:rPr lang="el-GR" sz="2200" dirty="0" err="1">
                <a:latin typeface="+mj-lt"/>
                <a:cs typeface="Arial" pitchFamily="34" charset="0"/>
              </a:rPr>
              <a:t>συφίλιδος</a:t>
            </a:r>
            <a:r>
              <a:rPr lang="el-GR" sz="2200" dirty="0">
                <a:latin typeface="+mj-lt"/>
                <a:cs typeface="Arial" pitchFamily="34" charset="0"/>
              </a:rPr>
              <a:t>.</a:t>
            </a:r>
            <a:endParaRPr lang="af-ZA" sz="2200" b="0" i="0" dirty="0">
              <a:solidFill>
                <a:srgbClr val="333333"/>
              </a:solidFill>
              <a:effectLst/>
              <a:latin typeface="+mj-lt"/>
            </a:endParaRP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322362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730EC826-2062-887B-3C34-77EE27FD1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6908" y="665298"/>
            <a:ext cx="8001056" cy="1080029"/>
          </a:xfrm>
        </p:spPr>
        <p:txBody>
          <a:bodyPr>
            <a:normAutofit/>
          </a:bodyPr>
          <a:lstStyle/>
          <a:p>
            <a:pPr marL="625475" indent="-625475"/>
            <a:r>
              <a:rPr lang="el-GR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 Να αναφέρετε τις ομάδες αίματος και τι αντιγόνο έχει καθεμία. </a:t>
            </a:r>
            <a:endParaRPr lang="el-GR" sz="24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93FB1735-385E-7CF0-4834-A18BC46E4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indent="-4763">
              <a:buNone/>
            </a:pPr>
            <a:r>
              <a:rPr lang="el-GR" sz="2400" b="0" i="0" dirty="0">
                <a:solidFill>
                  <a:srgbClr val="333333"/>
                </a:solidFill>
                <a:effectLst/>
                <a:latin typeface="helvetica neue"/>
              </a:rPr>
              <a:t>Οι ομάδες αίματος είναι 4: Α, Β, Ο και ΑΒ. Κάθε ομάδα έχει τα αντιγόνα που φαίνονται στον παρακάτω  πίνακα.</a:t>
            </a:r>
            <a:endParaRPr lang="el-GR" sz="2400" dirty="0"/>
          </a:p>
        </p:txBody>
      </p:sp>
      <p:graphicFrame>
        <p:nvGraphicFramePr>
          <p:cNvPr id="5" name="Πίνακας 4">
            <a:extLst>
              <a:ext uri="{FF2B5EF4-FFF2-40B4-BE49-F238E27FC236}">
                <a16:creationId xmlns:a16="http://schemas.microsoft.com/office/drawing/2014/main" xmlns="" id="{9D4806A0-26D0-D3E9-190F-BA42F23FA2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121322208"/>
              </p:ext>
            </p:extLst>
          </p:nvPr>
        </p:nvGraphicFramePr>
        <p:xfrm>
          <a:off x="896908" y="2882898"/>
          <a:ext cx="6823470" cy="30718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6819">
                  <a:extLst>
                    <a:ext uri="{9D8B030D-6E8A-4147-A177-3AD203B41FA5}">
                      <a16:colId xmlns:a16="http://schemas.microsoft.com/office/drawing/2014/main" xmlns="" val="3158298788"/>
                    </a:ext>
                  </a:extLst>
                </a:gridCol>
                <a:gridCol w="2722161">
                  <a:extLst>
                    <a:ext uri="{9D8B030D-6E8A-4147-A177-3AD203B41FA5}">
                      <a16:colId xmlns:a16="http://schemas.microsoft.com/office/drawing/2014/main" xmlns="" val="812141917"/>
                    </a:ext>
                  </a:extLst>
                </a:gridCol>
                <a:gridCol w="2274490">
                  <a:extLst>
                    <a:ext uri="{9D8B030D-6E8A-4147-A177-3AD203B41FA5}">
                      <a16:colId xmlns:a16="http://schemas.microsoft.com/office/drawing/2014/main" xmlns="" val="1308038035"/>
                    </a:ext>
                  </a:extLst>
                </a:gridCol>
              </a:tblGrid>
              <a:tr h="882076">
                <a:tc>
                  <a:txBody>
                    <a:bodyPr/>
                    <a:lstStyle/>
                    <a:p>
                      <a:pPr algn="ctr"/>
                      <a:r>
                        <a:rPr lang="el-GR" sz="1800" dirty="0">
                          <a:effectLst/>
                          <a:latin typeface="+mj-lt"/>
                        </a:rPr>
                        <a:t>ΟΜΑΔΑ ΑΙΜΑΤΟΣ</a:t>
                      </a:r>
                    </a:p>
                  </a:txBody>
                  <a:tcPr marL="44803" marR="44803" marT="25600" marB="256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>
                          <a:effectLst/>
                          <a:latin typeface="+mj-lt"/>
                        </a:rPr>
                        <a:t>ΑΝΤΙΓΟΝΟ (Συγκολλητινογόνο</a:t>
                      </a:r>
                    </a:p>
                    <a:p>
                      <a:pPr algn="ctr"/>
                      <a:r>
                        <a:rPr lang="el-GR" sz="1800">
                          <a:effectLst/>
                          <a:latin typeface="+mj-lt"/>
                        </a:rPr>
                        <a:t>Ερυθρά αιμοσφαίρια )</a:t>
                      </a:r>
                    </a:p>
                  </a:txBody>
                  <a:tcPr marL="44803" marR="44803" marT="25600" marB="256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>
                          <a:effectLst/>
                          <a:latin typeface="+mj-lt"/>
                        </a:rPr>
                        <a:t>ΑΝΤΙΣΩΜΑ </a:t>
                      </a:r>
                    </a:p>
                    <a:p>
                      <a:pPr algn="ctr"/>
                      <a:r>
                        <a:rPr lang="el-GR" sz="1800">
                          <a:effectLst/>
                          <a:latin typeface="+mj-lt"/>
                        </a:rPr>
                        <a:t>( Πλάσμα )</a:t>
                      </a:r>
                    </a:p>
                  </a:txBody>
                  <a:tcPr marL="44803" marR="44803" marT="25600" marB="25600" anchor="ctr"/>
                </a:tc>
                <a:extLst>
                  <a:ext uri="{0D108BD9-81ED-4DB2-BD59-A6C34878D82A}">
                    <a16:rowId xmlns:a16="http://schemas.microsoft.com/office/drawing/2014/main" xmlns="" val="4290950603"/>
                  </a:ext>
                </a:extLst>
              </a:tr>
              <a:tr h="547439">
                <a:tc>
                  <a:txBody>
                    <a:bodyPr/>
                    <a:lstStyle/>
                    <a:p>
                      <a:pPr algn="ctr"/>
                      <a:r>
                        <a:rPr lang="el-GR" sz="1800" dirty="0">
                          <a:effectLst/>
                          <a:latin typeface="+mj-lt"/>
                        </a:rPr>
                        <a:t>Α</a:t>
                      </a:r>
                    </a:p>
                  </a:txBody>
                  <a:tcPr marL="44803" marR="44803" marT="25600" marB="256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>
                          <a:effectLst/>
                          <a:latin typeface="+mj-lt"/>
                        </a:rPr>
                        <a:t>Α</a:t>
                      </a:r>
                    </a:p>
                  </a:txBody>
                  <a:tcPr marL="44803" marR="44803" marT="25600" marB="256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>
                          <a:effectLst/>
                          <a:latin typeface="+mj-lt"/>
                        </a:rPr>
                        <a:t>Αντι – Β</a:t>
                      </a:r>
                    </a:p>
                  </a:txBody>
                  <a:tcPr marL="44803" marR="44803" marT="25600" marB="25600" anchor="ctr"/>
                </a:tc>
                <a:extLst>
                  <a:ext uri="{0D108BD9-81ED-4DB2-BD59-A6C34878D82A}">
                    <a16:rowId xmlns:a16="http://schemas.microsoft.com/office/drawing/2014/main" xmlns="" val="2624638806"/>
                  </a:ext>
                </a:extLst>
              </a:tr>
              <a:tr h="547439">
                <a:tc>
                  <a:txBody>
                    <a:bodyPr/>
                    <a:lstStyle/>
                    <a:p>
                      <a:pPr algn="ctr"/>
                      <a:r>
                        <a:rPr lang="el-GR" sz="1800">
                          <a:effectLst/>
                          <a:latin typeface="+mj-lt"/>
                        </a:rPr>
                        <a:t>Β</a:t>
                      </a:r>
                    </a:p>
                  </a:txBody>
                  <a:tcPr marL="44803" marR="44803" marT="25600" marB="256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>
                          <a:effectLst/>
                          <a:latin typeface="+mj-lt"/>
                        </a:rPr>
                        <a:t>Β</a:t>
                      </a:r>
                    </a:p>
                  </a:txBody>
                  <a:tcPr marL="44803" marR="44803" marT="25600" marB="256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err="1">
                          <a:effectLst/>
                          <a:latin typeface="+mj-lt"/>
                        </a:rPr>
                        <a:t>Αντι</a:t>
                      </a:r>
                      <a:r>
                        <a:rPr lang="el-GR" sz="1800" dirty="0">
                          <a:effectLst/>
                          <a:latin typeface="+mj-lt"/>
                        </a:rPr>
                        <a:t> – Α</a:t>
                      </a:r>
                    </a:p>
                  </a:txBody>
                  <a:tcPr marL="44803" marR="44803" marT="25600" marB="25600" anchor="ctr"/>
                </a:tc>
                <a:extLst>
                  <a:ext uri="{0D108BD9-81ED-4DB2-BD59-A6C34878D82A}">
                    <a16:rowId xmlns:a16="http://schemas.microsoft.com/office/drawing/2014/main" xmlns="" val="1028489375"/>
                  </a:ext>
                </a:extLst>
              </a:tr>
              <a:tr h="547439">
                <a:tc>
                  <a:txBody>
                    <a:bodyPr/>
                    <a:lstStyle/>
                    <a:p>
                      <a:pPr algn="ctr"/>
                      <a:r>
                        <a:rPr lang="el-GR" sz="1800">
                          <a:effectLst/>
                          <a:latin typeface="+mj-lt"/>
                        </a:rPr>
                        <a:t>ΑΒ</a:t>
                      </a:r>
                    </a:p>
                  </a:txBody>
                  <a:tcPr marL="44803" marR="44803" marT="25600" marB="256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>
                          <a:effectLst/>
                          <a:latin typeface="+mj-lt"/>
                        </a:rPr>
                        <a:t>Α, Β</a:t>
                      </a:r>
                    </a:p>
                  </a:txBody>
                  <a:tcPr marL="44803" marR="44803" marT="25600" marB="256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>
                          <a:effectLst/>
                          <a:latin typeface="+mj-lt"/>
                        </a:rPr>
                        <a:t>–</a:t>
                      </a:r>
                    </a:p>
                  </a:txBody>
                  <a:tcPr marL="44803" marR="44803" marT="25600" marB="25600" anchor="ctr"/>
                </a:tc>
                <a:extLst>
                  <a:ext uri="{0D108BD9-81ED-4DB2-BD59-A6C34878D82A}">
                    <a16:rowId xmlns:a16="http://schemas.microsoft.com/office/drawing/2014/main" xmlns="" val="2439761394"/>
                  </a:ext>
                </a:extLst>
              </a:tr>
              <a:tr h="547439">
                <a:tc>
                  <a:txBody>
                    <a:bodyPr/>
                    <a:lstStyle/>
                    <a:p>
                      <a:pPr algn="ctr"/>
                      <a:r>
                        <a:rPr lang="el-GR" sz="1800">
                          <a:effectLst/>
                          <a:latin typeface="+mj-lt"/>
                        </a:rPr>
                        <a:t>Ο</a:t>
                      </a:r>
                    </a:p>
                  </a:txBody>
                  <a:tcPr marL="44803" marR="44803" marT="25600" marB="256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>
                          <a:effectLst/>
                          <a:latin typeface="+mj-lt"/>
                        </a:rPr>
                        <a:t>–</a:t>
                      </a:r>
                    </a:p>
                  </a:txBody>
                  <a:tcPr marL="44803" marR="44803" marT="25600" marB="256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err="1">
                          <a:effectLst/>
                          <a:latin typeface="+mj-lt"/>
                        </a:rPr>
                        <a:t>Αντι</a:t>
                      </a:r>
                      <a:r>
                        <a:rPr lang="el-GR" sz="1800" dirty="0">
                          <a:effectLst/>
                          <a:latin typeface="+mj-lt"/>
                        </a:rPr>
                        <a:t> – Α, </a:t>
                      </a:r>
                      <a:r>
                        <a:rPr lang="el-GR" sz="1800" dirty="0" err="1">
                          <a:effectLst/>
                          <a:latin typeface="+mj-lt"/>
                        </a:rPr>
                        <a:t>Αντι</a:t>
                      </a:r>
                      <a:r>
                        <a:rPr lang="el-GR" sz="1800" dirty="0">
                          <a:effectLst/>
                          <a:latin typeface="+mj-lt"/>
                        </a:rPr>
                        <a:t> – Β</a:t>
                      </a:r>
                    </a:p>
                  </a:txBody>
                  <a:tcPr marL="44803" marR="44803" marT="25600" marB="25600" anchor="ctr"/>
                </a:tc>
                <a:extLst>
                  <a:ext uri="{0D108BD9-81ED-4DB2-BD59-A6C34878D82A}">
                    <a16:rowId xmlns:a16="http://schemas.microsoft.com/office/drawing/2014/main" xmlns="" val="653258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58154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96A3E170-7E32-A1E4-75E3-4DB0B3A93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6908" y="739757"/>
            <a:ext cx="7929618" cy="1005570"/>
          </a:xfrm>
        </p:spPr>
        <p:txBody>
          <a:bodyPr>
            <a:noAutofit/>
          </a:bodyPr>
          <a:lstStyle/>
          <a:p>
            <a:pPr marL="625475" indent="-625475"/>
            <a:r>
              <a:rPr lang="el-GR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11. Να αναφέρετε από ποια συστατικά αποτελείται το αίμα. </a:t>
            </a:r>
            <a:endParaRPr lang="el-GR" sz="32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95AC80CA-C96D-4598-A688-ED464704F5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6908" y="1954203"/>
            <a:ext cx="8679686" cy="40219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b="0" i="0" dirty="0">
                <a:solidFill>
                  <a:srgbClr val="333333"/>
                </a:solidFill>
                <a:effectLst/>
                <a:latin typeface="+mj-lt"/>
              </a:rPr>
              <a:t>Το αίμα αποτελείται από το πλάσμα και έμμορφα συστατικά.</a:t>
            </a:r>
          </a:p>
          <a:p>
            <a:r>
              <a:rPr lang="el-GR" sz="2000" b="0" i="0" dirty="0">
                <a:solidFill>
                  <a:srgbClr val="333333"/>
                </a:solidFill>
                <a:effectLst/>
                <a:latin typeface="+mj-lt"/>
              </a:rPr>
              <a:t> Το πλάσμα αποτελείται κατά 90% από νερό και περιέχει πρωτεΐνες, ορμόνες, ένζυμα κλπ.</a:t>
            </a:r>
          </a:p>
          <a:p>
            <a:pPr marL="0" indent="0">
              <a:buNone/>
            </a:pPr>
            <a:r>
              <a:rPr lang="el-GR" sz="2000" b="0" i="0" dirty="0">
                <a:solidFill>
                  <a:srgbClr val="333333"/>
                </a:solidFill>
                <a:effectLst/>
                <a:latin typeface="+mj-lt"/>
              </a:rPr>
              <a:t>Τα έμμορφα συστατικά του αίματος είναι:</a:t>
            </a:r>
          </a:p>
          <a:p>
            <a:r>
              <a:rPr lang="el-GR" sz="2000" b="0" i="0" dirty="0">
                <a:solidFill>
                  <a:srgbClr val="333333"/>
                </a:solidFill>
                <a:effectLst/>
                <a:latin typeface="+mj-lt"/>
              </a:rPr>
              <a:t> Τα ερυθρά αιμοσφαίρια </a:t>
            </a:r>
          </a:p>
          <a:p>
            <a:r>
              <a:rPr lang="el-GR" sz="2000" dirty="0">
                <a:solidFill>
                  <a:srgbClr val="333333"/>
                </a:solidFill>
                <a:latin typeface="+mj-lt"/>
              </a:rPr>
              <a:t>Τ</a:t>
            </a:r>
            <a:r>
              <a:rPr lang="el-GR" sz="2000" b="0" i="0" dirty="0">
                <a:solidFill>
                  <a:srgbClr val="333333"/>
                </a:solidFill>
                <a:effectLst/>
                <a:latin typeface="+mj-lt"/>
              </a:rPr>
              <a:t>α λευκά αιμοσφαίρια </a:t>
            </a:r>
          </a:p>
          <a:p>
            <a:r>
              <a:rPr lang="el-GR" sz="2000" b="0" i="0" dirty="0">
                <a:solidFill>
                  <a:srgbClr val="333333"/>
                </a:solidFill>
                <a:effectLst/>
                <a:latin typeface="+mj-lt"/>
              </a:rPr>
              <a:t> Τα αιμοπετάλια. </a:t>
            </a:r>
          </a:p>
          <a:p>
            <a:pPr marL="0" indent="0">
              <a:buNone/>
            </a:pPr>
            <a:r>
              <a:rPr lang="el-GR" sz="2000" b="0" i="0" dirty="0">
                <a:solidFill>
                  <a:srgbClr val="333333"/>
                </a:solidFill>
                <a:effectLst/>
                <a:latin typeface="+mj-lt"/>
              </a:rPr>
              <a:t>Τα ερυθρά αιμοσφαίρια περιέχουν αιμοσφαιρίνη, η οποία μεταφέρει το οξυγόνο από τους πνεύμονες στους ιστούς του οργανισμού. </a:t>
            </a:r>
          </a:p>
          <a:p>
            <a:pPr marL="0" indent="0">
              <a:buNone/>
            </a:pPr>
            <a:r>
              <a:rPr lang="el-GR" sz="2000" b="0" i="0" dirty="0">
                <a:solidFill>
                  <a:srgbClr val="333333"/>
                </a:solidFill>
                <a:effectLst/>
                <a:latin typeface="+mj-lt"/>
              </a:rPr>
              <a:t>Τα λευκά αιμοσφαίρια βοηθούν την άμυνα του οργανισμού (φλεγμονές). </a:t>
            </a:r>
          </a:p>
          <a:p>
            <a:pPr marL="0" indent="0">
              <a:buNone/>
            </a:pPr>
            <a:r>
              <a:rPr lang="el-GR" sz="2000" b="0" i="0" dirty="0">
                <a:solidFill>
                  <a:srgbClr val="333333"/>
                </a:solidFill>
                <a:effectLst/>
                <a:latin typeface="+mj-lt"/>
              </a:rPr>
              <a:t>Τα αιμοπετάλια βοηθούν την πήξη του αίματος.</a:t>
            </a:r>
            <a:endParaRPr lang="el-GR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32582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CC3CB71B-B7B4-4C0D-40C3-86B475B03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6908" y="811195"/>
            <a:ext cx="8143932" cy="1069237"/>
          </a:xfrm>
        </p:spPr>
        <p:txBody>
          <a:bodyPr>
            <a:normAutofit/>
          </a:bodyPr>
          <a:lstStyle/>
          <a:p>
            <a:pPr marL="625475" indent="-625475"/>
            <a:r>
              <a:rPr lang="el-GR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12. Άτομα με </a:t>
            </a:r>
            <a:r>
              <a:rPr lang="el-GR" sz="3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Rh</a:t>
            </a:r>
            <a:r>
              <a:rPr lang="el-GR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(-) μπορούν να πάρουν μόνο </a:t>
            </a:r>
            <a:r>
              <a:rPr lang="el-GR" sz="3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Rh</a:t>
            </a:r>
            <a:r>
              <a:rPr lang="el-GR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(-) αίμα. Εξηγήστε γιατί; </a:t>
            </a:r>
            <a:endParaRPr lang="el-GR" sz="24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596F46DA-3B0A-D8BE-E4F0-40B2E72B0B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032" y="2025641"/>
            <a:ext cx="8822562" cy="3950520"/>
          </a:xfrm>
        </p:spPr>
        <p:txBody>
          <a:bodyPr/>
          <a:lstStyle/>
          <a:p>
            <a:pPr marL="0" indent="0">
              <a:buNone/>
            </a:pPr>
            <a:r>
              <a:rPr lang="el-GR" sz="2400" b="0" i="0" dirty="0">
                <a:solidFill>
                  <a:srgbClr val="333333"/>
                </a:solidFill>
                <a:effectLst/>
                <a:latin typeface="+mj-lt"/>
              </a:rPr>
              <a:t>Εάν ένας ασθενής  </a:t>
            </a:r>
            <a:r>
              <a:rPr lang="el-GR" sz="2400" b="0" i="0" dirty="0" err="1">
                <a:solidFill>
                  <a:srgbClr val="333333"/>
                </a:solidFill>
                <a:effectLst/>
                <a:latin typeface="+mj-lt"/>
              </a:rPr>
              <a:t>Rh</a:t>
            </a:r>
            <a:r>
              <a:rPr lang="el-GR" sz="2400" b="0" i="0" dirty="0">
                <a:solidFill>
                  <a:srgbClr val="333333"/>
                </a:solidFill>
                <a:effectLst/>
                <a:latin typeface="+mj-lt"/>
              </a:rPr>
              <a:t>- (αρνητικός) μεταγγισθεί με αίμα από ένα </a:t>
            </a:r>
            <a:r>
              <a:rPr lang="el-GR" sz="2400" b="0" i="0" dirty="0" err="1">
                <a:solidFill>
                  <a:srgbClr val="333333"/>
                </a:solidFill>
                <a:effectLst/>
                <a:latin typeface="+mj-lt"/>
              </a:rPr>
              <a:t>Rh</a:t>
            </a:r>
            <a:r>
              <a:rPr lang="el-GR" sz="2400" b="0" i="0" dirty="0">
                <a:solidFill>
                  <a:srgbClr val="333333"/>
                </a:solidFill>
                <a:effectLst/>
                <a:latin typeface="+mj-lt"/>
              </a:rPr>
              <a:t>+ (θετικό) άτομο, τότε προκαλείται ευαισθητοποίηση.</a:t>
            </a:r>
            <a:r>
              <a:rPr lang="el-GR" sz="2400" dirty="0">
                <a:latin typeface="+mj-lt"/>
              </a:rPr>
              <a:t> Το αντιγόνο -</a:t>
            </a:r>
            <a:r>
              <a:rPr lang="en-US" sz="2400" dirty="0">
                <a:latin typeface="+mj-lt"/>
              </a:rPr>
              <a:t>D</a:t>
            </a:r>
            <a:r>
              <a:rPr lang="el-GR" sz="2400" dirty="0">
                <a:latin typeface="+mj-lt"/>
              </a:rPr>
              <a:t> είναι ιδιαίτερα </a:t>
            </a:r>
            <a:r>
              <a:rPr lang="el-GR" sz="2400" dirty="0" err="1">
                <a:latin typeface="+mj-lt"/>
              </a:rPr>
              <a:t>ανοσογόνο</a:t>
            </a:r>
            <a:r>
              <a:rPr lang="el-GR" sz="2400" dirty="0">
                <a:latin typeface="+mj-lt"/>
              </a:rPr>
              <a:t> και μπορεί να δημιουργήσει αντισώματα </a:t>
            </a:r>
            <a:r>
              <a:rPr lang="el-GR" sz="2400" dirty="0" err="1">
                <a:latin typeface="+mj-lt"/>
              </a:rPr>
              <a:t>αντι</a:t>
            </a:r>
            <a:r>
              <a:rPr lang="el-GR" sz="2400" dirty="0">
                <a:latin typeface="+mj-lt"/>
              </a:rPr>
              <a:t> -</a:t>
            </a:r>
            <a:r>
              <a:rPr lang="en-US" sz="2400" dirty="0">
                <a:latin typeface="+mj-lt"/>
              </a:rPr>
              <a:t>D</a:t>
            </a:r>
            <a:r>
              <a:rPr lang="el-GR" sz="2400" dirty="0">
                <a:latin typeface="+mj-lt"/>
              </a:rPr>
              <a:t> στον λήπτη, </a:t>
            </a:r>
            <a:r>
              <a:rPr lang="el-GR" sz="2400" b="0" i="0" dirty="0">
                <a:solidFill>
                  <a:srgbClr val="333333"/>
                </a:solidFill>
                <a:effectLst/>
                <a:latin typeface="+mj-lt"/>
              </a:rPr>
              <a:t>δηλ. αντισώματα </a:t>
            </a:r>
            <a:r>
              <a:rPr lang="el-GR" sz="2400" b="0" i="0" dirty="0" err="1">
                <a:solidFill>
                  <a:srgbClr val="333333"/>
                </a:solidFill>
                <a:effectLst/>
                <a:latin typeface="+mj-lt"/>
              </a:rPr>
              <a:t>αντι</a:t>
            </a:r>
            <a:r>
              <a:rPr lang="el-GR" sz="2400" b="0" i="0" dirty="0">
                <a:solidFill>
                  <a:srgbClr val="333333"/>
                </a:solidFill>
                <a:effectLst/>
                <a:latin typeface="+mj-lt"/>
              </a:rPr>
              <a:t> -</a:t>
            </a:r>
            <a:r>
              <a:rPr lang="el-GR" sz="2400" b="0" i="0" dirty="0" err="1">
                <a:solidFill>
                  <a:srgbClr val="333333"/>
                </a:solidFill>
                <a:effectLst/>
                <a:latin typeface="+mj-lt"/>
              </a:rPr>
              <a:t>Rh</a:t>
            </a:r>
            <a:r>
              <a:rPr lang="af-ZA" sz="2400" b="0" i="0" dirty="0">
                <a:solidFill>
                  <a:srgbClr val="333333"/>
                </a:solidFill>
                <a:effectLst/>
                <a:latin typeface="+mj-lt"/>
              </a:rPr>
              <a:t>. </a:t>
            </a:r>
            <a:endParaRPr lang="el-GR" sz="2400" b="0" i="0" dirty="0">
              <a:solidFill>
                <a:srgbClr val="333333"/>
              </a:solidFill>
              <a:effectLst/>
              <a:latin typeface="+mj-lt"/>
            </a:endParaRPr>
          </a:p>
          <a:p>
            <a:pPr marL="0" indent="0">
              <a:buNone/>
            </a:pPr>
            <a:r>
              <a:rPr lang="el-GR" sz="2400" b="0" i="0" dirty="0">
                <a:solidFill>
                  <a:srgbClr val="333333"/>
                </a:solidFill>
                <a:effectLst/>
                <a:latin typeface="+mj-lt"/>
              </a:rPr>
              <a:t>Τα αντισώματα αυτά συγκολλούνται στα ερυθρά αιμοσφαίρια που μεταγγίσαμε και προκαλείται </a:t>
            </a:r>
            <a:r>
              <a:rPr lang="el-GR" sz="2400" b="0" i="0" dirty="0" err="1">
                <a:solidFill>
                  <a:srgbClr val="333333"/>
                </a:solidFill>
                <a:effectLst/>
                <a:latin typeface="+mj-lt"/>
              </a:rPr>
              <a:t>αιμόλυση</a:t>
            </a:r>
            <a:r>
              <a:rPr lang="el-GR" sz="2400" b="0" i="0" dirty="0">
                <a:solidFill>
                  <a:srgbClr val="333333"/>
                </a:solidFill>
                <a:effectLst/>
                <a:latin typeface="+mj-lt"/>
              </a:rPr>
              <a:t> και σοβαρές αντιδράσεις που μπορεί να στοιχίσουν τη ζωή του ασθενούς επίσης σε γυναίκες αναπαραγωγικής ηλικίας μπορεί να προκαλέσουν την αιμολυτική νόσο του νεογνού σε επόμενες κύησης.</a:t>
            </a:r>
            <a:endParaRPr lang="el-GR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4743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D556422-7B08-9F8E-2C9E-25E96C70A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6908" y="811195"/>
            <a:ext cx="8679686" cy="934132"/>
          </a:xfrm>
        </p:spPr>
        <p:txBody>
          <a:bodyPr>
            <a:noAutofit/>
          </a:bodyPr>
          <a:lstStyle/>
          <a:p>
            <a:pPr marL="625475" indent="-625475"/>
            <a:r>
              <a:rPr lang="el-GR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13. Να αναφέρετε περιπτώσεις που δεν μπορεί κάποιος να γίνει αιμοδότης.</a:t>
            </a:r>
            <a:endParaRPr lang="el-GR" sz="32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B3F3C0F1-F1C7-2A64-FA38-9DEACEFD15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032" y="1954203"/>
            <a:ext cx="8822562" cy="4021958"/>
          </a:xfrm>
        </p:spPr>
        <p:txBody>
          <a:bodyPr>
            <a:normAutofit fontScale="77500" lnSpcReduction="20000"/>
          </a:bodyPr>
          <a:lstStyle/>
          <a:p>
            <a:r>
              <a:rPr lang="el-GR" b="0" i="0" dirty="0">
                <a:solidFill>
                  <a:srgbClr val="333333"/>
                </a:solidFill>
                <a:effectLst/>
                <a:latin typeface="+mj-lt"/>
              </a:rPr>
              <a:t>Ηλικία μικρότερη των 18 ετών</a:t>
            </a:r>
          </a:p>
          <a:p>
            <a:r>
              <a:rPr lang="el-GR" b="0" i="0" dirty="0">
                <a:solidFill>
                  <a:srgbClr val="333333"/>
                </a:solidFill>
                <a:effectLst/>
                <a:latin typeface="+mj-lt"/>
              </a:rPr>
              <a:t>Ηλικία μεγαλύτερη των 65 ετών</a:t>
            </a:r>
          </a:p>
          <a:p>
            <a:r>
              <a:rPr lang="el-GR" b="0" i="0" dirty="0">
                <a:solidFill>
                  <a:srgbClr val="333333"/>
                </a:solidFill>
                <a:effectLst/>
                <a:latin typeface="+mj-lt"/>
              </a:rPr>
              <a:t>Βάρος σώματος κάτω από 50 κιλά</a:t>
            </a:r>
          </a:p>
          <a:p>
            <a:r>
              <a:rPr lang="el-GR" b="0" i="0" dirty="0">
                <a:solidFill>
                  <a:srgbClr val="333333"/>
                </a:solidFill>
                <a:effectLst/>
                <a:latin typeface="+mj-lt"/>
              </a:rPr>
              <a:t>Να μη έχουν περάσει 3 μήνες από την προηγούμενη αιμοδοσία</a:t>
            </a:r>
          </a:p>
          <a:p>
            <a:r>
              <a:rPr lang="el-GR" b="0" i="0" dirty="0">
                <a:solidFill>
                  <a:srgbClr val="333333"/>
                </a:solidFill>
                <a:effectLst/>
                <a:latin typeface="+mj-lt"/>
              </a:rPr>
              <a:t>Κατά τη διάρκεια της κύησης ή να μην έχουν περάσει 6 μήνες από το τέλος της</a:t>
            </a:r>
          </a:p>
          <a:p>
            <a:r>
              <a:rPr lang="el-GR" b="0" i="0" dirty="0">
                <a:solidFill>
                  <a:srgbClr val="333333"/>
                </a:solidFill>
                <a:effectLst/>
                <a:latin typeface="+mj-lt"/>
              </a:rPr>
              <a:t>Λοιμώδεις ασθένειες (ηπατίτιδα </a:t>
            </a:r>
            <a:r>
              <a:rPr lang="af-ZA" b="0" i="0" dirty="0">
                <a:solidFill>
                  <a:srgbClr val="333333"/>
                </a:solidFill>
                <a:effectLst/>
                <a:latin typeface="+mj-lt"/>
              </a:rPr>
              <a:t>B </a:t>
            </a:r>
            <a:r>
              <a:rPr lang="el-GR" b="0" i="0" dirty="0">
                <a:solidFill>
                  <a:srgbClr val="333333"/>
                </a:solidFill>
                <a:effectLst/>
                <a:latin typeface="+mj-lt"/>
              </a:rPr>
              <a:t>και </a:t>
            </a:r>
            <a:r>
              <a:rPr lang="af-ZA" b="0" i="0" dirty="0">
                <a:solidFill>
                  <a:srgbClr val="333333"/>
                </a:solidFill>
                <a:effectLst/>
                <a:latin typeface="+mj-lt"/>
              </a:rPr>
              <a:t>C, </a:t>
            </a:r>
            <a:r>
              <a:rPr lang="el-GR" b="0" i="0" dirty="0">
                <a:solidFill>
                  <a:srgbClr val="333333"/>
                </a:solidFill>
                <a:effectLst/>
                <a:latin typeface="+mj-lt"/>
              </a:rPr>
              <a:t>σύφιλη, </a:t>
            </a:r>
            <a:r>
              <a:rPr lang="af-ZA" b="0" i="0" dirty="0">
                <a:solidFill>
                  <a:srgbClr val="333333"/>
                </a:solidFill>
                <a:effectLst/>
                <a:latin typeface="+mj-lt"/>
              </a:rPr>
              <a:t>AIDS, </a:t>
            </a:r>
            <a:r>
              <a:rPr lang="el-GR" b="0" i="0" dirty="0">
                <a:solidFill>
                  <a:srgbClr val="333333"/>
                </a:solidFill>
                <a:effectLst/>
                <a:latin typeface="+mj-lt"/>
              </a:rPr>
              <a:t>φυματίωση, </a:t>
            </a:r>
            <a:r>
              <a:rPr lang="el-GR" b="0" i="0" dirty="0" err="1">
                <a:solidFill>
                  <a:srgbClr val="333333"/>
                </a:solidFill>
                <a:effectLst/>
                <a:latin typeface="+mj-lt"/>
              </a:rPr>
              <a:t>βρουκέλωση</a:t>
            </a:r>
            <a:r>
              <a:rPr lang="el-GR" b="0" i="0" dirty="0">
                <a:solidFill>
                  <a:srgbClr val="333333"/>
                </a:solidFill>
                <a:effectLst/>
                <a:latin typeface="+mj-lt"/>
              </a:rPr>
              <a:t>, επιληψία, σακχαρώδης διαβήτης)</a:t>
            </a:r>
          </a:p>
          <a:p>
            <a:r>
              <a:rPr lang="el-GR" b="0" i="0" dirty="0">
                <a:solidFill>
                  <a:srgbClr val="333333"/>
                </a:solidFill>
                <a:effectLst/>
                <a:latin typeface="+mj-lt"/>
              </a:rPr>
              <a:t>Αλλεργικές καταστάσεις</a:t>
            </a:r>
          </a:p>
          <a:p>
            <a:r>
              <a:rPr lang="el-GR" b="0" i="0" dirty="0">
                <a:solidFill>
                  <a:srgbClr val="333333"/>
                </a:solidFill>
                <a:effectLst/>
                <a:latin typeface="+mj-lt"/>
              </a:rPr>
              <a:t>Λήψη φαρμάκων</a:t>
            </a:r>
            <a:r>
              <a:rPr lang="en-GB" b="0" i="0" dirty="0">
                <a:solidFill>
                  <a:srgbClr val="333333"/>
                </a:solidFill>
                <a:effectLst/>
                <a:latin typeface="+mj-lt"/>
              </a:rPr>
              <a:t>  κ</a:t>
            </a:r>
            <a:r>
              <a:rPr lang="el-GR" b="0" i="0" dirty="0">
                <a:solidFill>
                  <a:srgbClr val="333333"/>
                </a:solidFill>
                <a:effectLst/>
                <a:latin typeface="+mj-lt"/>
              </a:rPr>
              <a:t>αι προβλήματα υγείας</a:t>
            </a:r>
          </a:p>
          <a:p>
            <a:r>
              <a:rPr lang="el-GR" b="0" i="0" dirty="0">
                <a:solidFill>
                  <a:srgbClr val="333333"/>
                </a:solidFill>
                <a:effectLst/>
                <a:latin typeface="+mj-lt"/>
              </a:rPr>
              <a:t>Πρόσφατα εμβόλια</a:t>
            </a:r>
          </a:p>
          <a:p>
            <a:r>
              <a:rPr lang="el-GR" b="0" i="0" dirty="0">
                <a:solidFill>
                  <a:srgbClr val="333333"/>
                </a:solidFill>
                <a:effectLst/>
                <a:latin typeface="+mj-lt"/>
              </a:rPr>
              <a:t>Χρήση οινοπνευματωδών ποτών ή ναρκωτικών ουσιών</a:t>
            </a:r>
          </a:p>
          <a:p>
            <a:r>
              <a:rPr lang="el-GR" b="0" i="0" dirty="0">
                <a:solidFill>
                  <a:srgbClr val="333333"/>
                </a:solidFill>
                <a:effectLst/>
                <a:latin typeface="+mj-lt"/>
              </a:rPr>
              <a:t>Πρόσφατη χειρουργική επέμβαση</a:t>
            </a:r>
          </a:p>
          <a:p>
            <a:r>
              <a:rPr lang="el-GR" b="0" i="0" dirty="0">
                <a:solidFill>
                  <a:srgbClr val="333333"/>
                </a:solidFill>
                <a:effectLst/>
                <a:latin typeface="+mj-lt"/>
              </a:rPr>
              <a:t>Χαμηλός αιματοκρίτης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5410757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21121E28-7757-7564-09A2-37962CC89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6908" y="665298"/>
            <a:ext cx="8679686" cy="717401"/>
          </a:xfrm>
        </p:spPr>
        <p:txBody>
          <a:bodyPr>
            <a:normAutofit/>
          </a:bodyPr>
          <a:lstStyle/>
          <a:p>
            <a:r>
              <a:rPr lang="el-GR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14. Τι γνωρίζετε για τη συντήρηση του αίματος;</a:t>
            </a:r>
            <a:endParaRPr lang="el-GR" sz="28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DF74734F-F844-23F0-8EA5-8E42247FC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5673" y="1510921"/>
            <a:ext cx="8514867" cy="4487814"/>
          </a:xfrm>
        </p:spPr>
        <p:txBody>
          <a:bodyPr>
            <a:normAutofit fontScale="92500"/>
          </a:bodyPr>
          <a:lstStyle/>
          <a:p>
            <a:r>
              <a:rPr lang="el-GR" sz="2400" dirty="0">
                <a:latin typeface="+mj-lt"/>
              </a:rPr>
              <a:t>Αποθήκευση κάθε προϊόντος αίματος στις κατάλληλες συνθήκες μέχρι να παραδοθεί προς μετάγγιση. Συγκεκριμένα:</a:t>
            </a:r>
          </a:p>
          <a:p>
            <a:pPr marL="625475" indent="-268288">
              <a:buFont typeface="Wingdings" pitchFamily="2" charset="2"/>
              <a:buChar char="Ø"/>
            </a:pPr>
            <a:r>
              <a:rPr lang="el-GR" sz="2400" i="1" dirty="0">
                <a:latin typeface="+mj-lt"/>
              </a:rPr>
              <a:t>Τα </a:t>
            </a:r>
            <a:r>
              <a:rPr lang="el-GR" sz="2400" b="1" i="1" dirty="0">
                <a:latin typeface="+mj-lt"/>
              </a:rPr>
              <a:t>Συμπυκνωμένα Ερυθρά </a:t>
            </a:r>
            <a:r>
              <a:rPr lang="el-GR" sz="2400" i="1" dirty="0">
                <a:latin typeface="+mj-lt"/>
              </a:rPr>
              <a:t>διατηρούνται σε ψυγείο σε θερμοκρασία 1-6</a:t>
            </a:r>
            <a:r>
              <a:rPr lang="el-GR" sz="2400" i="1" baseline="30000" dirty="0">
                <a:latin typeface="+mj-lt"/>
              </a:rPr>
              <a:t>ο</a:t>
            </a:r>
            <a:r>
              <a:rPr lang="en-US" sz="2400" i="1" dirty="0">
                <a:latin typeface="+mj-lt"/>
              </a:rPr>
              <a:t>C </a:t>
            </a:r>
            <a:r>
              <a:rPr lang="el-GR" sz="2400" i="1" dirty="0">
                <a:latin typeface="+mj-lt"/>
              </a:rPr>
              <a:t>για 35-42 ημέρες</a:t>
            </a:r>
            <a:r>
              <a:rPr lang="el-GR" sz="2400" b="0" i="0" dirty="0">
                <a:solidFill>
                  <a:srgbClr val="1F1F1F"/>
                </a:solidFill>
                <a:effectLst/>
                <a:latin typeface="+mj-lt"/>
              </a:rPr>
              <a:t> από την ημέρα της συλλογής τους</a:t>
            </a:r>
            <a:r>
              <a:rPr lang="el-GR" sz="2400" i="1" dirty="0">
                <a:latin typeface="+mj-lt"/>
              </a:rPr>
              <a:t> ανάλογα με τον ασκό αποθήκευσης και το αντιπηκτικό διάλυμα που περιέχει.</a:t>
            </a:r>
          </a:p>
          <a:p>
            <a:pPr marL="625475" indent="-268288">
              <a:buFont typeface="Wingdings" pitchFamily="2" charset="2"/>
              <a:buChar char="Ø"/>
            </a:pPr>
            <a:r>
              <a:rPr lang="el-GR" sz="2400" i="1" dirty="0">
                <a:latin typeface="+mj-lt"/>
              </a:rPr>
              <a:t>Τα </a:t>
            </a:r>
            <a:r>
              <a:rPr lang="el-GR" sz="2400" b="1" i="1" dirty="0">
                <a:latin typeface="+mj-lt"/>
              </a:rPr>
              <a:t>Αιμοπετάλια</a:t>
            </a:r>
            <a:r>
              <a:rPr lang="el-GR" sz="2400" i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l-GR" sz="2400" i="1" dirty="0">
                <a:latin typeface="+mj-lt"/>
              </a:rPr>
              <a:t>διατηρούνται σε </a:t>
            </a:r>
            <a:r>
              <a:rPr lang="el-GR" sz="2400" i="1" dirty="0" err="1">
                <a:latin typeface="+mj-lt"/>
              </a:rPr>
              <a:t>θερμοθάλαμο</a:t>
            </a:r>
            <a:r>
              <a:rPr lang="el-GR" sz="2400" i="1" dirty="0">
                <a:latin typeface="+mj-lt"/>
              </a:rPr>
              <a:t> στους 22-24</a:t>
            </a:r>
            <a:r>
              <a:rPr lang="el-GR" sz="2400" i="1" baseline="30000" dirty="0">
                <a:latin typeface="+mj-lt"/>
              </a:rPr>
              <a:t>ο</a:t>
            </a:r>
            <a:r>
              <a:rPr lang="el-GR" sz="2400" i="1" dirty="0">
                <a:latin typeface="+mj-lt"/>
              </a:rPr>
              <a:t> </a:t>
            </a:r>
            <a:r>
              <a:rPr lang="en-US" sz="2400" i="1" dirty="0">
                <a:latin typeface="+mj-lt"/>
              </a:rPr>
              <a:t>C </a:t>
            </a:r>
            <a:r>
              <a:rPr lang="el-GR" sz="2400" i="1" dirty="0">
                <a:latin typeface="+mj-lt"/>
              </a:rPr>
              <a:t>για 5 ημέρες σε συνεχή ανακίνηση.</a:t>
            </a:r>
          </a:p>
          <a:p>
            <a:pPr marL="625475" indent="-268288">
              <a:buFont typeface="Wingdings" pitchFamily="2" charset="2"/>
              <a:buChar char="Ø"/>
            </a:pPr>
            <a:r>
              <a:rPr lang="el-GR" sz="2400" i="1" dirty="0">
                <a:latin typeface="+mj-lt"/>
              </a:rPr>
              <a:t>Το </a:t>
            </a:r>
            <a:r>
              <a:rPr lang="en-US" sz="2400" b="1" i="1" dirty="0" err="1">
                <a:latin typeface="+mj-lt"/>
              </a:rPr>
              <a:t>FFP</a:t>
            </a:r>
            <a:r>
              <a:rPr lang="en-US" sz="2400" i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l-GR" sz="2400" i="1" dirty="0">
                <a:latin typeface="+mj-lt"/>
              </a:rPr>
              <a:t>διατηρείται για 12 μήνες στους -18</a:t>
            </a:r>
            <a:r>
              <a:rPr lang="el-GR" sz="2400" i="1" baseline="30000" dirty="0">
                <a:latin typeface="+mj-lt"/>
              </a:rPr>
              <a:t>ο</a:t>
            </a:r>
            <a:r>
              <a:rPr lang="en-US" sz="2400" i="1" dirty="0">
                <a:latin typeface="+mj-lt"/>
              </a:rPr>
              <a:t>C</a:t>
            </a:r>
            <a:r>
              <a:rPr lang="el-GR" sz="2400" i="1" dirty="0">
                <a:latin typeface="+mj-lt"/>
              </a:rPr>
              <a:t>. </a:t>
            </a:r>
          </a:p>
          <a:p>
            <a:r>
              <a:rPr lang="el-GR" sz="2400" dirty="0">
                <a:latin typeface="+mj-lt"/>
              </a:rPr>
              <a:t>Παρακολούθηση των συνθηκών σε όλη την διάρκεια της αποθήκευσης.</a:t>
            </a:r>
          </a:p>
          <a:p>
            <a:r>
              <a:rPr lang="el-GR" sz="2400" dirty="0">
                <a:latin typeface="+mj-lt"/>
              </a:rPr>
              <a:t>Μεταφορά του αίματος σύμφωνα με τις προδιαγραφές του </a:t>
            </a:r>
            <a:r>
              <a:rPr lang="el-GR" sz="2400" dirty="0" err="1">
                <a:latin typeface="+mj-lt"/>
              </a:rPr>
              <a:t>ΕΚΕΑ</a:t>
            </a:r>
            <a:r>
              <a:rPr lang="el-GR" sz="2400" dirty="0">
                <a:latin typeface="+mj-lt"/>
              </a:rPr>
              <a:t>.</a:t>
            </a:r>
          </a:p>
          <a:p>
            <a:endParaRPr lang="en-GB" b="0" i="0" dirty="0">
              <a:solidFill>
                <a:srgbClr val="1F1F1F"/>
              </a:solidFill>
              <a:effectLst/>
              <a:latin typeface="Google Sans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0151740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5A2FD2D-CFBE-5431-1385-95D346F28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6908" y="665298"/>
            <a:ext cx="7715304" cy="1080029"/>
          </a:xfrm>
        </p:spPr>
        <p:txBody>
          <a:bodyPr>
            <a:normAutofit fontScale="90000"/>
          </a:bodyPr>
          <a:lstStyle/>
          <a:p>
            <a:pPr marL="625475" indent="-625475"/>
            <a:r>
              <a:rPr lang="el-GR" sz="36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15. Τι είναι διασταύρωση αίματος και ποιος ο ρόλος της κατά τη μετάγγιση;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67E7B7F6-EABF-A0EA-B6C9-A184A2E9A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594" y="1954203"/>
            <a:ext cx="8429684" cy="4021958"/>
          </a:xfrm>
        </p:spPr>
        <p:txBody>
          <a:bodyPr>
            <a:normAutofit/>
          </a:bodyPr>
          <a:lstStyle/>
          <a:p>
            <a:pPr marL="273050" indent="-4763">
              <a:buNone/>
            </a:pPr>
            <a:r>
              <a:rPr lang="el-GR" sz="2400" dirty="0">
                <a:latin typeface="+mj-lt"/>
              </a:rPr>
              <a:t>Διασταύρωση είναι μια δοκιμαστική μετάγγιση, όπου σε δοκιμαστικό σωλήνα αναμιγνύονται τα </a:t>
            </a:r>
            <a:r>
              <a:rPr lang="el-GR" sz="2400" dirty="0" err="1">
                <a:latin typeface="+mj-lt"/>
              </a:rPr>
              <a:t>ερυθροκύτταρα</a:t>
            </a:r>
            <a:r>
              <a:rPr lang="el-GR" sz="2400" dirty="0">
                <a:latin typeface="+mj-lt"/>
              </a:rPr>
              <a:t>  του δότη με</a:t>
            </a:r>
            <a:r>
              <a:rPr lang="en-GB" sz="2400" dirty="0">
                <a:latin typeface="+mj-lt"/>
              </a:rPr>
              <a:t> </a:t>
            </a:r>
            <a:r>
              <a:rPr lang="en-GB" sz="2400" dirty="0" err="1">
                <a:latin typeface="+mj-lt"/>
              </a:rPr>
              <a:t>τον</a:t>
            </a:r>
            <a:r>
              <a:rPr lang="el-GR" sz="2400" dirty="0">
                <a:latin typeface="+mj-lt"/>
              </a:rPr>
              <a:t> ορό του δέκτη </a:t>
            </a:r>
            <a:r>
              <a:rPr lang="en-GB" sz="2400" dirty="0" err="1">
                <a:latin typeface="+mj-lt"/>
              </a:rPr>
              <a:t>και</a:t>
            </a:r>
            <a:r>
              <a:rPr lang="el-GR" sz="2400" dirty="0">
                <a:latin typeface="+mj-lt"/>
              </a:rPr>
              <a:t> </a:t>
            </a:r>
            <a:r>
              <a:rPr lang="el-GR" sz="2400" b="0" i="0" dirty="0">
                <a:solidFill>
                  <a:srgbClr val="333333"/>
                </a:solidFill>
                <a:effectLst/>
                <a:latin typeface="+mj-lt"/>
              </a:rPr>
              <a:t>έχει σαν σκοπό</a:t>
            </a:r>
            <a:r>
              <a:rPr lang="en-GB" sz="2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en-GB" sz="2400" b="0" i="0" dirty="0" err="1">
                <a:solidFill>
                  <a:srgbClr val="333333"/>
                </a:solidFill>
                <a:effectLst/>
                <a:latin typeface="+mj-lt"/>
              </a:rPr>
              <a:t>να</a:t>
            </a:r>
            <a:r>
              <a:rPr lang="en-GB" sz="2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en-GB" sz="2400" b="0" i="0" dirty="0" err="1">
                <a:solidFill>
                  <a:srgbClr val="333333"/>
                </a:solidFill>
                <a:effectLst/>
                <a:latin typeface="+mj-lt"/>
              </a:rPr>
              <a:t>διασφαλιστεί</a:t>
            </a:r>
            <a:r>
              <a:rPr lang="en-GB" sz="2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en-GB" sz="2400" b="0" i="0" dirty="0" err="1">
                <a:solidFill>
                  <a:srgbClr val="333333"/>
                </a:solidFill>
                <a:effectLst/>
                <a:latin typeface="+mj-lt"/>
              </a:rPr>
              <a:t>ότι</a:t>
            </a:r>
            <a:r>
              <a:rPr lang="en-GB" sz="2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en-GB" sz="2400" b="0" i="0" dirty="0" err="1">
                <a:solidFill>
                  <a:srgbClr val="333333"/>
                </a:solidFill>
                <a:effectLst/>
                <a:latin typeface="+mj-lt"/>
              </a:rPr>
              <a:t>δεν</a:t>
            </a:r>
            <a:r>
              <a:rPr lang="en-GB" sz="2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en-GB" sz="2400" b="0" i="0" dirty="0" err="1">
                <a:solidFill>
                  <a:srgbClr val="333333"/>
                </a:solidFill>
                <a:effectLst/>
                <a:latin typeface="+mj-lt"/>
              </a:rPr>
              <a:t>υπάρχουν</a:t>
            </a:r>
            <a:r>
              <a:rPr lang="en-GB" sz="2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en-GB" sz="2400" b="0" i="0" dirty="0" err="1">
                <a:solidFill>
                  <a:srgbClr val="333333"/>
                </a:solidFill>
                <a:effectLst/>
                <a:latin typeface="+mj-lt"/>
              </a:rPr>
              <a:t>στην</a:t>
            </a:r>
            <a:r>
              <a:rPr lang="en-GB" sz="2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en-GB" sz="2400" b="0" i="0" dirty="0" err="1">
                <a:solidFill>
                  <a:srgbClr val="333333"/>
                </a:solidFill>
                <a:effectLst/>
                <a:latin typeface="+mj-lt"/>
              </a:rPr>
              <a:t>κυκλοφορία</a:t>
            </a:r>
            <a:r>
              <a:rPr lang="en-GB" sz="2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en-GB" sz="2400" b="0" i="0" dirty="0" err="1">
                <a:solidFill>
                  <a:srgbClr val="333333"/>
                </a:solidFill>
                <a:effectLst/>
                <a:latin typeface="+mj-lt"/>
              </a:rPr>
              <a:t>του</a:t>
            </a:r>
            <a:r>
              <a:rPr lang="en-GB" sz="2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en-GB" sz="2400" b="0" i="0" dirty="0" err="1">
                <a:solidFill>
                  <a:srgbClr val="333333"/>
                </a:solidFill>
                <a:effectLst/>
                <a:latin typeface="+mj-lt"/>
              </a:rPr>
              <a:t>δέκτη</a:t>
            </a:r>
            <a:r>
              <a:rPr lang="en-GB" sz="2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en-GB" sz="2400" b="0" i="0" dirty="0" err="1">
                <a:solidFill>
                  <a:srgbClr val="333333"/>
                </a:solidFill>
                <a:effectLst/>
                <a:latin typeface="+mj-lt"/>
              </a:rPr>
              <a:t>αντισώματα</a:t>
            </a:r>
            <a:r>
              <a:rPr lang="en-GB" sz="2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en-GB" sz="2400" b="0" i="0" dirty="0" err="1">
                <a:solidFill>
                  <a:srgbClr val="333333"/>
                </a:solidFill>
                <a:effectLst/>
                <a:latin typeface="+mj-lt"/>
              </a:rPr>
              <a:t>που</a:t>
            </a:r>
            <a:r>
              <a:rPr lang="en-GB" sz="2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en-GB" sz="2400" b="0" i="0" dirty="0" err="1">
                <a:solidFill>
                  <a:srgbClr val="333333"/>
                </a:solidFill>
                <a:effectLst/>
                <a:latin typeface="+mj-lt"/>
              </a:rPr>
              <a:t>θα</a:t>
            </a:r>
            <a:r>
              <a:rPr lang="en-GB" sz="2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en-GB" sz="2400" b="0" i="0" dirty="0" err="1">
                <a:solidFill>
                  <a:srgbClr val="333333"/>
                </a:solidFill>
                <a:effectLst/>
                <a:latin typeface="+mj-lt"/>
              </a:rPr>
              <a:t>καταστρέψουν</a:t>
            </a:r>
            <a:r>
              <a:rPr lang="en-GB" sz="2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en-GB" sz="2400" b="0" i="0" dirty="0" err="1">
                <a:solidFill>
                  <a:srgbClr val="333333"/>
                </a:solidFill>
                <a:effectLst/>
                <a:latin typeface="+mj-lt"/>
              </a:rPr>
              <a:t>τα</a:t>
            </a:r>
            <a:r>
              <a:rPr lang="en-GB" sz="2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en-GB" sz="2400" b="0" i="0" dirty="0" err="1">
                <a:solidFill>
                  <a:srgbClr val="333333"/>
                </a:solidFill>
                <a:effectLst/>
                <a:latin typeface="+mj-lt"/>
              </a:rPr>
              <a:t>ερυθρά</a:t>
            </a:r>
            <a:r>
              <a:rPr lang="en-GB" sz="2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en-GB" sz="2400" b="0" i="0" dirty="0" err="1">
                <a:solidFill>
                  <a:srgbClr val="333333"/>
                </a:solidFill>
                <a:effectLst/>
                <a:latin typeface="+mj-lt"/>
              </a:rPr>
              <a:t>του</a:t>
            </a:r>
            <a:r>
              <a:rPr lang="en-GB" sz="2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en-GB" sz="2400" b="0" i="0" dirty="0" err="1">
                <a:solidFill>
                  <a:srgbClr val="333333"/>
                </a:solidFill>
                <a:effectLst/>
                <a:latin typeface="+mj-lt"/>
              </a:rPr>
              <a:t>δοτη</a:t>
            </a:r>
            <a:r>
              <a:rPr lang="en-GB" sz="2400" b="0" i="0" dirty="0">
                <a:solidFill>
                  <a:srgbClr val="333333"/>
                </a:solidFill>
                <a:effectLst/>
                <a:latin typeface="+mj-lt"/>
              </a:rPr>
              <a:t>.</a:t>
            </a:r>
            <a:endParaRPr lang="el-GR" sz="2400" b="0" i="0" dirty="0">
              <a:solidFill>
                <a:srgbClr val="333333"/>
              </a:solidFill>
              <a:effectLst/>
              <a:latin typeface="+mj-lt"/>
            </a:endParaRPr>
          </a:p>
          <a:p>
            <a:pPr marL="273050" indent="-4763">
              <a:buNone/>
            </a:pPr>
            <a:r>
              <a:rPr lang="en-GB" sz="2400" b="0" i="0" dirty="0" err="1">
                <a:solidFill>
                  <a:srgbClr val="333333"/>
                </a:solidFill>
                <a:effectLst/>
                <a:latin typeface="+mj-lt"/>
              </a:rPr>
              <a:t>Έτσι</a:t>
            </a:r>
            <a:r>
              <a:rPr lang="en-GB" sz="2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en-GB" sz="2400" b="0" i="0" dirty="0" err="1">
                <a:solidFill>
                  <a:srgbClr val="333333"/>
                </a:solidFill>
                <a:effectLst/>
                <a:latin typeface="+mj-lt"/>
              </a:rPr>
              <a:t>μπορούμε</a:t>
            </a:r>
            <a:r>
              <a:rPr lang="en-GB" sz="2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en-GB" sz="2400" b="0" i="0" dirty="0" err="1">
                <a:solidFill>
                  <a:srgbClr val="333333"/>
                </a:solidFill>
                <a:effectLst/>
                <a:latin typeface="+mj-lt"/>
              </a:rPr>
              <a:t>να</a:t>
            </a:r>
            <a:r>
              <a:rPr lang="en-GB" sz="2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en-GB" sz="2400" b="0" i="0" dirty="0" err="1">
                <a:solidFill>
                  <a:srgbClr val="333333"/>
                </a:solidFill>
                <a:effectLst/>
                <a:latin typeface="+mj-lt"/>
              </a:rPr>
              <a:t>ανιχνεύσουμε</a:t>
            </a:r>
            <a:r>
              <a:rPr lang="en-GB" sz="2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el-GR" sz="2400" dirty="0">
                <a:latin typeface="+mj-lt"/>
              </a:rPr>
              <a:t>σοβαρή αντίδραση</a:t>
            </a:r>
            <a:r>
              <a:rPr lang="en-GB" sz="2400" dirty="0">
                <a:latin typeface="+mj-lt"/>
              </a:rPr>
              <a:t> </a:t>
            </a:r>
            <a:r>
              <a:rPr lang="el-GR" sz="2400" b="0" i="0" dirty="0">
                <a:solidFill>
                  <a:srgbClr val="333333"/>
                </a:solidFill>
                <a:effectLst/>
                <a:latin typeface="+mj-lt"/>
              </a:rPr>
              <a:t>πριν γίνει η μετάγγιση στον ασθενή - δέκτη, που πιθανόν θα κατέστρεφαν τα ερυθρά του δότη μετά τη μετάγγιση.</a:t>
            </a:r>
            <a:endParaRPr lang="el-GR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76995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17A85FF-D0D2-5FB6-1CB5-EDC6F1DB9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6908" y="665298"/>
            <a:ext cx="7072362" cy="1080029"/>
          </a:xfrm>
        </p:spPr>
        <p:txBody>
          <a:bodyPr>
            <a:noAutofit/>
          </a:bodyPr>
          <a:lstStyle/>
          <a:p>
            <a:pPr marL="625475" indent="-625475"/>
            <a:r>
              <a:rPr lang="el-GR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16. Ποια είναι η νοσηλευτική φροντίδα του αιμοδότη;</a:t>
            </a:r>
            <a:endParaRPr lang="el-GR" sz="32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B636D451-4D71-8560-BBA4-933E23465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470" y="1811326"/>
            <a:ext cx="8273344" cy="4429157"/>
          </a:xfrm>
        </p:spPr>
        <p:txBody>
          <a:bodyPr>
            <a:normAutofit fontScale="40000" lnSpcReduction="20000"/>
          </a:bodyPr>
          <a:lstStyle/>
          <a:p>
            <a:r>
              <a:rPr lang="el-GR" sz="4500" b="0" i="0" dirty="0">
                <a:solidFill>
                  <a:srgbClr val="333333"/>
                </a:solidFill>
                <a:effectLst/>
                <a:latin typeface="+mj-lt"/>
              </a:rPr>
              <a:t>Ενημερώνει τον αιμοδότη για την διαδικασία</a:t>
            </a:r>
          </a:p>
          <a:p>
            <a:r>
              <a:rPr lang="el-GR" sz="4500" b="0" i="0" dirty="0">
                <a:solidFill>
                  <a:srgbClr val="333333"/>
                </a:solidFill>
                <a:effectLst/>
                <a:latin typeface="+mj-lt"/>
              </a:rPr>
              <a:t>Λαμβάνει σύντομο ιατρικό ιστορικό</a:t>
            </a:r>
          </a:p>
          <a:p>
            <a:r>
              <a:rPr lang="el-GR" sz="4500" b="0" i="0" dirty="0">
                <a:solidFill>
                  <a:srgbClr val="333333"/>
                </a:solidFill>
                <a:effectLst/>
                <a:latin typeface="+mj-lt"/>
              </a:rPr>
              <a:t>Ζητάει να συμπληρωθεί το ειδικό δελτίο Εθελοντικής Αιμοδοσίας, που περιλαμβάνει διάφορες πληροφορίες για τον αιμοδότη και ίσως λόγους αποκλεισμού του.</a:t>
            </a:r>
          </a:p>
          <a:p>
            <a:r>
              <a:rPr lang="el-GR" sz="4500" b="0" i="0" dirty="0">
                <a:solidFill>
                  <a:srgbClr val="333333"/>
                </a:solidFill>
                <a:effectLst/>
                <a:latin typeface="+mj-lt"/>
              </a:rPr>
              <a:t>Κατόπιν μετράται η αιμοσφαιρίνη στο αίμα με ειδική συσκευή ανίχνευσης - Ελέγχεται ο αιματοκρίτης του.</a:t>
            </a:r>
          </a:p>
          <a:p>
            <a:r>
              <a:rPr lang="el-GR" sz="4500" b="0" i="0" dirty="0">
                <a:solidFill>
                  <a:srgbClr val="333333"/>
                </a:solidFill>
                <a:effectLst/>
                <a:latin typeface="+mj-lt"/>
              </a:rPr>
              <a:t>Λήψη ζωτικών σημείων</a:t>
            </a:r>
            <a:r>
              <a:rPr lang="en-GB" sz="45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en-GB" sz="4500" b="0" i="0" dirty="0" err="1">
                <a:solidFill>
                  <a:srgbClr val="333333"/>
                </a:solidFill>
                <a:effectLst/>
                <a:latin typeface="+mj-lt"/>
              </a:rPr>
              <a:t>αρτηριακή</a:t>
            </a:r>
            <a:r>
              <a:rPr lang="en-GB" sz="45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en-GB" sz="4500" b="0" i="0" dirty="0" err="1">
                <a:solidFill>
                  <a:srgbClr val="333333"/>
                </a:solidFill>
                <a:effectLst/>
                <a:latin typeface="+mj-lt"/>
              </a:rPr>
              <a:t>πίεση</a:t>
            </a:r>
            <a:r>
              <a:rPr lang="en-GB" sz="4500" b="0" i="0" dirty="0">
                <a:solidFill>
                  <a:srgbClr val="333333"/>
                </a:solidFill>
                <a:effectLst/>
                <a:latin typeface="+mj-lt"/>
              </a:rPr>
              <a:t>, </a:t>
            </a:r>
            <a:r>
              <a:rPr lang="en-GB" sz="4500" b="0" i="0" dirty="0" err="1">
                <a:solidFill>
                  <a:srgbClr val="333333"/>
                </a:solidFill>
                <a:effectLst/>
                <a:latin typeface="+mj-lt"/>
              </a:rPr>
              <a:t>σφίξεις</a:t>
            </a:r>
            <a:r>
              <a:rPr lang="en-GB" sz="4500" b="0" i="0" dirty="0">
                <a:solidFill>
                  <a:srgbClr val="333333"/>
                </a:solidFill>
                <a:effectLst/>
                <a:latin typeface="+mj-lt"/>
              </a:rPr>
              <a:t>.</a:t>
            </a:r>
            <a:endParaRPr lang="el-GR" sz="4500" b="0" i="0" dirty="0">
              <a:solidFill>
                <a:srgbClr val="333333"/>
              </a:solidFill>
              <a:effectLst/>
              <a:latin typeface="+mj-lt"/>
            </a:endParaRPr>
          </a:p>
          <a:p>
            <a:r>
              <a:rPr lang="el-GR" sz="4500" b="0" i="0" dirty="0">
                <a:solidFill>
                  <a:srgbClr val="333333"/>
                </a:solidFill>
                <a:effectLst/>
                <a:latin typeface="+mj-lt"/>
              </a:rPr>
              <a:t>Οδηγεί τον αιμοδότη σε ειδικά διαμορφωμένο χώρο, αιμοδοσίας</a:t>
            </a:r>
          </a:p>
          <a:p>
            <a:r>
              <a:rPr lang="el-GR" sz="4500" b="0" i="0" dirty="0">
                <a:solidFill>
                  <a:srgbClr val="333333"/>
                </a:solidFill>
                <a:effectLst/>
                <a:latin typeface="+mj-lt"/>
              </a:rPr>
              <a:t>Τοποθετεί τον αιμοδότη σε καρεκλά - κρεβάτι αιμοδοσίας</a:t>
            </a:r>
          </a:p>
          <a:p>
            <a:r>
              <a:rPr lang="el-GR" sz="4500" b="0" i="0" dirty="0">
                <a:solidFill>
                  <a:srgbClr val="333333"/>
                </a:solidFill>
                <a:effectLst/>
                <a:latin typeface="+mj-lt"/>
              </a:rPr>
              <a:t>Δημιουργεί ευχάριστο κλίμα για να ελαττώσουμε το άγχος</a:t>
            </a:r>
          </a:p>
          <a:p>
            <a:r>
              <a:rPr lang="el-GR" sz="4500" b="0" i="0" dirty="0">
                <a:solidFill>
                  <a:srgbClr val="333333"/>
                </a:solidFill>
                <a:effectLst/>
                <a:latin typeface="+mj-lt"/>
              </a:rPr>
              <a:t>Χορηγεί, εάν επιθυμεί ο αιμοδότης, αντί </a:t>
            </a:r>
            <a:r>
              <a:rPr lang="af-ZA" sz="4500" b="0" i="0" dirty="0">
                <a:solidFill>
                  <a:srgbClr val="333333"/>
                </a:solidFill>
                <a:effectLst/>
                <a:latin typeface="+mj-lt"/>
              </a:rPr>
              <a:t>stress </a:t>
            </a:r>
            <a:r>
              <a:rPr lang="el-GR" sz="4500" b="0" i="0" dirty="0">
                <a:solidFill>
                  <a:srgbClr val="333333"/>
                </a:solidFill>
                <a:effectLst/>
                <a:latin typeface="+mj-lt"/>
              </a:rPr>
              <a:t>μπαλάκι και υποδεικνύει τον τρόπο που πρέπει να ανοιγοκλείνει η παλάμη κατά την αιμοδοσία.</a:t>
            </a:r>
          </a:p>
          <a:p>
            <a:r>
              <a:rPr lang="el-GR" sz="4500" b="0" i="0" dirty="0">
                <a:solidFill>
                  <a:srgbClr val="333333"/>
                </a:solidFill>
                <a:effectLst/>
                <a:latin typeface="+mj-lt"/>
              </a:rPr>
              <a:t>Ενημερώνει τον αιμοδότη πως εάν δεν αισθανθεί καλά κατά την διαδικασία πρέπει να ενημερώσει αμέσως.</a:t>
            </a:r>
          </a:p>
          <a:p>
            <a:r>
              <a:rPr lang="el-GR" sz="4500" b="0" i="0" dirty="0">
                <a:solidFill>
                  <a:srgbClr val="333333"/>
                </a:solidFill>
                <a:effectLst/>
                <a:latin typeface="+mj-lt"/>
              </a:rPr>
              <a:t>Ο νοσηλευτής, μετά την τοποθέτηση του καθετήρα, παρατηρεί τον αιμοδότη για τυχόν δυσχέρειες και συνεχίζει καθ’ όλη την διάρκεια της αιμοδοσίας.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1006036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45160AF-FA42-A2EB-08B2-9835580B9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6908" y="665298"/>
            <a:ext cx="7143800" cy="1080029"/>
          </a:xfrm>
        </p:spPr>
        <p:txBody>
          <a:bodyPr>
            <a:normAutofit fontScale="90000"/>
          </a:bodyPr>
          <a:lstStyle/>
          <a:p>
            <a:pPr marL="625475" indent="-625475"/>
            <a:r>
              <a:rPr lang="el-GR" sz="36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16. Ποια είναι η νοσηλευτική φροντίδα του αιμοδότη; </a:t>
            </a:r>
            <a:r>
              <a:rPr lang="el-GR" sz="31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(συνέχεια)</a:t>
            </a:r>
            <a:endParaRPr lang="el-GR" sz="31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3863680E-7882-7D62-DCB3-5FE624C0A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366" y="2097079"/>
            <a:ext cx="8330912" cy="3857652"/>
          </a:xfrm>
        </p:spPr>
        <p:txBody>
          <a:bodyPr>
            <a:noAutofit/>
          </a:bodyPr>
          <a:lstStyle/>
          <a:p>
            <a:r>
              <a:rPr lang="el-GR" sz="2000" dirty="0">
                <a:latin typeface="+mj-lt"/>
              </a:rPr>
              <a:t>Όταν σταματήσει η αιμορραγία, εφαρμόζουμε επίδεσμο ή λευκοπλάστη που αφαιρείται μετά από 3 ώρες.</a:t>
            </a:r>
            <a:endParaRPr lang="en-GB" sz="2000" dirty="0">
              <a:latin typeface="+mj-lt"/>
            </a:endParaRPr>
          </a:p>
          <a:p>
            <a:r>
              <a:rPr lang="en-GB" sz="2000" dirty="0">
                <a:latin typeface="+mj-lt"/>
              </a:rPr>
              <a:t>Ε</a:t>
            </a:r>
            <a:r>
              <a:rPr lang="el-GR" sz="2000" dirty="0" err="1">
                <a:latin typeface="+mj-lt"/>
              </a:rPr>
              <a:t>φαρμογή</a:t>
            </a:r>
            <a:r>
              <a:rPr lang="en-GB" sz="2000" dirty="0">
                <a:latin typeface="+mj-lt"/>
              </a:rPr>
              <a:t> </a:t>
            </a:r>
            <a:r>
              <a:rPr lang="en-GB" sz="2000" dirty="0" err="1">
                <a:latin typeface="+mj-lt"/>
              </a:rPr>
              <a:t>πίεσης</a:t>
            </a:r>
            <a:r>
              <a:rPr lang="el-GR" sz="2000" dirty="0">
                <a:latin typeface="+mj-lt"/>
              </a:rPr>
              <a:t> στο σημείο της </a:t>
            </a:r>
            <a:r>
              <a:rPr lang="el-GR" sz="2000" dirty="0" err="1">
                <a:latin typeface="+mj-lt"/>
              </a:rPr>
              <a:t>φλεβοκεντήσεως</a:t>
            </a:r>
            <a:r>
              <a:rPr lang="el-GR" sz="2000" dirty="0">
                <a:latin typeface="+mj-lt"/>
              </a:rPr>
              <a:t> </a:t>
            </a:r>
            <a:r>
              <a:rPr lang="en-GB" sz="2000" dirty="0" err="1">
                <a:latin typeface="+mj-lt"/>
              </a:rPr>
              <a:t>με</a:t>
            </a:r>
            <a:r>
              <a:rPr lang="en-GB" sz="2000" dirty="0">
                <a:latin typeface="+mj-lt"/>
              </a:rPr>
              <a:t> </a:t>
            </a:r>
            <a:r>
              <a:rPr lang="el-GR" sz="2000" dirty="0" err="1">
                <a:latin typeface="+mj-lt"/>
              </a:rPr>
              <a:t>τολυπίου</a:t>
            </a:r>
            <a:r>
              <a:rPr lang="el-GR" sz="2000" dirty="0">
                <a:latin typeface="+mj-lt"/>
              </a:rPr>
              <a:t> βαμβακιού</a:t>
            </a:r>
            <a:r>
              <a:rPr lang="en-GB" sz="2000" dirty="0">
                <a:latin typeface="+mj-lt"/>
              </a:rPr>
              <a:t> </a:t>
            </a:r>
            <a:r>
              <a:rPr lang="en-GB" sz="2000" dirty="0" err="1">
                <a:latin typeface="+mj-lt"/>
              </a:rPr>
              <a:t>οχι</a:t>
            </a:r>
            <a:r>
              <a:rPr lang="en-GB" sz="2000" dirty="0">
                <a:latin typeface="+mj-lt"/>
              </a:rPr>
              <a:t> </a:t>
            </a:r>
            <a:r>
              <a:rPr lang="en-GB" sz="2000" dirty="0" err="1">
                <a:latin typeface="+mj-lt"/>
              </a:rPr>
              <a:t>τριβή</a:t>
            </a:r>
            <a:r>
              <a:rPr lang="en-GB" sz="2000" dirty="0">
                <a:latin typeface="+mj-lt"/>
              </a:rPr>
              <a:t> </a:t>
            </a:r>
          </a:p>
          <a:p>
            <a:r>
              <a:rPr lang="el-GR" sz="2000" dirty="0">
                <a:latin typeface="+mj-lt"/>
              </a:rPr>
              <a:t>Όταν σταματήσει η αιμορραγία, εφαρμόζουμε επίδεσμο ή λευκοπλάστη που αφαιρείται μετά από 3 ώρες.</a:t>
            </a:r>
            <a:endParaRPr lang="en-GB" sz="2000" dirty="0">
              <a:latin typeface="+mj-lt"/>
            </a:endParaRPr>
          </a:p>
          <a:p>
            <a:r>
              <a:rPr lang="en-GB" sz="2000" dirty="0">
                <a:latin typeface="+mj-lt"/>
              </a:rPr>
              <a:t>Π</a:t>
            </a:r>
            <a:r>
              <a:rPr lang="el-GR" sz="2000" dirty="0" err="1">
                <a:latin typeface="+mj-lt"/>
              </a:rPr>
              <a:t>αρακολούθηση</a:t>
            </a:r>
            <a:r>
              <a:rPr lang="en-GB" sz="2000" dirty="0">
                <a:latin typeface="+mj-lt"/>
              </a:rPr>
              <a:t> </a:t>
            </a:r>
            <a:r>
              <a:rPr lang="en-GB" sz="2000" dirty="0" err="1">
                <a:latin typeface="+mj-lt"/>
              </a:rPr>
              <a:t>του</a:t>
            </a:r>
            <a:r>
              <a:rPr lang="en-GB" sz="2000" dirty="0">
                <a:latin typeface="+mj-lt"/>
              </a:rPr>
              <a:t> </a:t>
            </a:r>
            <a:r>
              <a:rPr lang="en-GB" sz="2000" dirty="0" err="1">
                <a:latin typeface="+mj-lt"/>
              </a:rPr>
              <a:t>αιμοδότη</a:t>
            </a:r>
            <a:r>
              <a:rPr lang="en-GB" sz="2000" dirty="0">
                <a:latin typeface="+mj-lt"/>
              </a:rPr>
              <a:t> </a:t>
            </a:r>
            <a:r>
              <a:rPr lang="el-GR" sz="2000" dirty="0">
                <a:latin typeface="+mj-lt"/>
              </a:rPr>
              <a:t> </a:t>
            </a:r>
            <a:r>
              <a:rPr lang="en-GB" sz="2000" dirty="0" err="1">
                <a:latin typeface="+mj-lt"/>
              </a:rPr>
              <a:t>κατακεκλημενο</a:t>
            </a:r>
            <a:r>
              <a:rPr lang="en-GB" sz="2000" dirty="0">
                <a:latin typeface="+mj-lt"/>
              </a:rPr>
              <a:t> </a:t>
            </a:r>
            <a:r>
              <a:rPr lang="en-GB" sz="2000" dirty="0" err="1">
                <a:latin typeface="+mj-lt"/>
              </a:rPr>
              <a:t>για</a:t>
            </a:r>
            <a:r>
              <a:rPr lang="en-GB" sz="2000" dirty="0">
                <a:latin typeface="+mj-lt"/>
              </a:rPr>
              <a:t> </a:t>
            </a:r>
            <a:r>
              <a:rPr lang="el-GR" sz="2000" dirty="0">
                <a:latin typeface="+mj-lt"/>
              </a:rPr>
              <a:t>10 λεπτά</a:t>
            </a:r>
            <a:endParaRPr lang="en-GB" sz="2000" dirty="0">
              <a:latin typeface="+mj-lt"/>
            </a:endParaRPr>
          </a:p>
          <a:p>
            <a:r>
              <a:rPr lang="en-GB" sz="2000" dirty="0" err="1">
                <a:latin typeface="+mj-lt"/>
              </a:rPr>
              <a:t>Τον</a:t>
            </a:r>
            <a:r>
              <a:rPr lang="en-GB" sz="2000" dirty="0">
                <a:latin typeface="+mj-lt"/>
              </a:rPr>
              <a:t>  </a:t>
            </a:r>
            <a:r>
              <a:rPr lang="en-GB" sz="2000" dirty="0" err="1">
                <a:latin typeface="+mj-lt"/>
              </a:rPr>
              <a:t>οδηγούμε</a:t>
            </a:r>
            <a:r>
              <a:rPr lang="en-GB" sz="2000" dirty="0">
                <a:latin typeface="+mj-lt"/>
              </a:rPr>
              <a:t>  </a:t>
            </a:r>
            <a:r>
              <a:rPr lang="el-GR" sz="2000" dirty="0">
                <a:latin typeface="+mj-lt"/>
              </a:rPr>
              <a:t>στην  αίθουσα ανάνηψης</a:t>
            </a:r>
            <a:endParaRPr lang="en-GB" sz="2000" dirty="0">
              <a:latin typeface="+mj-lt"/>
            </a:endParaRPr>
          </a:p>
          <a:p>
            <a:r>
              <a:rPr lang="el-GR" sz="2000" dirty="0">
                <a:latin typeface="+mj-lt"/>
              </a:rPr>
              <a:t>Του προσφέρεται αναψυκτικό και ελαφριά τροφή</a:t>
            </a:r>
            <a:r>
              <a:rPr lang="en-GB" sz="2000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8432540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45160AF-FA42-A2EB-08B2-9835580B9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6908" y="665298"/>
            <a:ext cx="7143800" cy="1080029"/>
          </a:xfrm>
        </p:spPr>
        <p:txBody>
          <a:bodyPr>
            <a:normAutofit fontScale="90000"/>
          </a:bodyPr>
          <a:lstStyle/>
          <a:p>
            <a:pPr marL="625475" indent="-625475"/>
            <a:r>
              <a:rPr lang="el-GR" sz="36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16. Ποια είναι η νοσηλευτική φροντίδα του αιμοδότη; </a:t>
            </a:r>
            <a:r>
              <a:rPr lang="el-GR" sz="31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(συνέχεια)</a:t>
            </a:r>
            <a:endParaRPr lang="el-GR" sz="31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3863680E-7882-7D62-DCB3-5FE624C0A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366" y="1739889"/>
            <a:ext cx="9045292" cy="45720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600" b="1" dirty="0">
                <a:latin typeface="+mj-lt"/>
              </a:rPr>
              <a:t>Ο</a:t>
            </a:r>
            <a:r>
              <a:rPr lang="en-GB" sz="1600" b="1" dirty="0" err="1">
                <a:latin typeface="+mj-lt"/>
              </a:rPr>
              <a:t>δηγίες</a:t>
            </a:r>
            <a:r>
              <a:rPr lang="el-GR" sz="1600" b="1" dirty="0">
                <a:latin typeface="+mj-lt"/>
              </a:rPr>
              <a:t>:</a:t>
            </a:r>
            <a:r>
              <a:rPr lang="en-GB" sz="1600" b="1" dirty="0">
                <a:latin typeface="+mj-lt"/>
              </a:rPr>
              <a:t> </a:t>
            </a:r>
          </a:p>
          <a:p>
            <a:r>
              <a:rPr lang="el-GR" sz="1800" dirty="0">
                <a:latin typeface="+mj-lt"/>
              </a:rPr>
              <a:t>Να μην καπνίσει ούτε να οδηγήσει για μία ώρα.</a:t>
            </a:r>
          </a:p>
          <a:p>
            <a:r>
              <a:rPr lang="el-GR" sz="1800" dirty="0">
                <a:latin typeface="+mj-lt"/>
              </a:rPr>
              <a:t>Να μην κουραστεί.</a:t>
            </a:r>
          </a:p>
          <a:p>
            <a:r>
              <a:rPr lang="el-GR" sz="1800" dirty="0">
                <a:latin typeface="+mj-lt"/>
              </a:rPr>
              <a:t>Να πιει περισσότερα υγρά τις αμέσως επόμενες ώρες.</a:t>
            </a:r>
          </a:p>
          <a:p>
            <a:r>
              <a:rPr lang="el-GR" sz="1800" dirty="0">
                <a:latin typeface="+mj-lt"/>
              </a:rPr>
              <a:t>Να φάει ένα καλό γεύμα, χωρίς οινοπνευματώδη ποτά.</a:t>
            </a:r>
          </a:p>
          <a:p>
            <a:r>
              <a:rPr lang="el-GR" sz="1800" dirty="0">
                <a:latin typeface="+mj-lt"/>
              </a:rPr>
              <a:t>Αν παρουσιάσει αιμορραγία από το σημείο της </a:t>
            </a:r>
            <a:r>
              <a:rPr lang="el-GR" sz="1800" dirty="0" err="1">
                <a:latin typeface="+mj-lt"/>
              </a:rPr>
              <a:t>φλεβοκέντησης</a:t>
            </a:r>
            <a:r>
              <a:rPr lang="el-GR" sz="1800" dirty="0">
                <a:latin typeface="+mj-lt"/>
              </a:rPr>
              <a:t>, να σηκώσει  το χέρι ψηλά και να εφαρμόσει πίεση.</a:t>
            </a:r>
          </a:p>
          <a:p>
            <a:r>
              <a:rPr lang="el-GR" sz="1800" dirty="0">
                <a:latin typeface="+mj-lt"/>
              </a:rPr>
              <a:t>Αν δεν αισθάνεται καλά, να ξαπλώσει ή να καθίσει με το κεφάλι ανάμεσα στα γόνατα.</a:t>
            </a:r>
          </a:p>
          <a:p>
            <a:r>
              <a:rPr lang="el-GR" sz="1800" dirty="0">
                <a:latin typeface="+mj-lt"/>
              </a:rPr>
              <a:t>Αν η αδιαθεσία επιμένει, να επισκεφθεί γιατρό ή να επιστρέψει στην υπηρεσία αιμοδοσίας. Αν αισθάνεται καλά σε μια ώρα από την αιμοληψία, μπορεί να επαναλάβει τις δραστηριότητές του, αν η δουλειά του δεν είναι ιδιαίτερα κουραστική.</a:t>
            </a:r>
          </a:p>
          <a:p>
            <a:r>
              <a:rPr lang="el-GR" sz="1800" dirty="0">
                <a:latin typeface="+mj-lt"/>
              </a:rPr>
              <a:t>Τέλος, ότι μπορεί άφοβα και εντελώς ακίνδυνα να </a:t>
            </a:r>
            <a:r>
              <a:rPr lang="el-GR" sz="1800" dirty="0" err="1">
                <a:latin typeface="+mj-lt"/>
              </a:rPr>
              <a:t>ξαναπροσφέρει</a:t>
            </a:r>
            <a:r>
              <a:rPr lang="el-GR" sz="1800" dirty="0">
                <a:latin typeface="+mj-lt"/>
              </a:rPr>
              <a:t> αίμα, αφού όλα τα υλικά που χρησιμοποιούνται για τη λήψη αίματος είναι αποστειρωμένα και μιας χρήσεως. Συνολικά, μπορεί να δίνει αίμα 3-4 φορές το χρόνο.</a:t>
            </a:r>
          </a:p>
        </p:txBody>
      </p:sp>
    </p:spTree>
    <p:extLst>
      <p:ext uri="{BB962C8B-B14F-4D97-AF65-F5344CB8AC3E}">
        <p14:creationId xmlns:p14="http://schemas.microsoft.com/office/powerpoint/2010/main" xmlns="" val="1843254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9FE44141-3991-E90D-166A-C52DA9B68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6908" y="1025509"/>
            <a:ext cx="8679686" cy="571504"/>
          </a:xfrm>
        </p:spPr>
        <p:txBody>
          <a:bodyPr>
            <a:normAutofit fontScale="90000"/>
          </a:bodyPr>
          <a:lstStyle/>
          <a:p>
            <a:r>
              <a:rPr lang="el-GR" sz="36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Διαδικασία χορήγησης αίματος.</a:t>
            </a:r>
            <a:endParaRPr lang="el-GR" sz="28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9D9348C7-B136-EEE5-B8B8-B59E00DA5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6908" y="1828849"/>
            <a:ext cx="7786742" cy="4147312"/>
          </a:xfrm>
        </p:spPr>
        <p:txBody>
          <a:bodyPr/>
          <a:lstStyle/>
          <a:p>
            <a:pPr marL="0" indent="0">
              <a:buNone/>
            </a:pPr>
            <a:r>
              <a:rPr lang="el-GR" dirty="0">
                <a:latin typeface="+mj-lt"/>
              </a:rPr>
              <a:t>Οι διαδικασίες πού συμβαίνουν πριν από την χορήγηση αίματος είναι:</a:t>
            </a:r>
          </a:p>
          <a:p>
            <a:pPr marL="357188" indent="-357188">
              <a:buFont typeface="+mj-lt"/>
              <a:buAutoNum type="arabicPeriod"/>
            </a:pPr>
            <a:r>
              <a:rPr lang="el-GR" dirty="0">
                <a:latin typeface="+mj-lt"/>
              </a:rPr>
              <a:t>Έντυπο δελτίο αίτησης αίματος </a:t>
            </a:r>
          </a:p>
          <a:p>
            <a:pPr marL="357188" indent="-357188">
              <a:buFont typeface="+mj-lt"/>
              <a:buAutoNum type="arabicPeriod"/>
            </a:pPr>
            <a:r>
              <a:rPr lang="el-GR" dirty="0">
                <a:latin typeface="+mj-lt"/>
              </a:rPr>
              <a:t>Δείγμα αίματος ασθενούς (δέκτη) </a:t>
            </a:r>
          </a:p>
          <a:p>
            <a:pPr marL="357188" indent="-357188">
              <a:buFont typeface="+mj-lt"/>
              <a:buAutoNum type="arabicPeriod"/>
            </a:pPr>
            <a:r>
              <a:rPr lang="el-GR" dirty="0">
                <a:latin typeface="+mj-lt"/>
              </a:rPr>
              <a:t>Ομάδα αίματος ασθενούς </a:t>
            </a:r>
          </a:p>
          <a:p>
            <a:pPr marL="357188" indent="-357188">
              <a:buFont typeface="+mj-lt"/>
              <a:buAutoNum type="arabicPeriod"/>
            </a:pPr>
            <a:r>
              <a:rPr lang="el-GR" dirty="0">
                <a:latin typeface="+mj-lt"/>
              </a:rPr>
              <a:t>Επιλογή αίματος για μετάγγιση </a:t>
            </a:r>
          </a:p>
          <a:p>
            <a:pPr marL="357188" indent="-357188">
              <a:buFont typeface="+mj-lt"/>
              <a:buAutoNum type="arabicPeriod"/>
            </a:pPr>
            <a:r>
              <a:rPr lang="el-GR" dirty="0">
                <a:latin typeface="+mj-lt"/>
              </a:rPr>
              <a:t>Διασταύρωση</a:t>
            </a:r>
          </a:p>
        </p:txBody>
      </p:sp>
    </p:spTree>
    <p:extLst>
      <p:ext uri="{BB962C8B-B14F-4D97-AF65-F5344CB8AC3E}">
        <p14:creationId xmlns:p14="http://schemas.microsoft.com/office/powerpoint/2010/main" xmlns="" val="30181162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8296D67E-9CD4-E153-B7AB-0611FAC96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6908" y="882632"/>
            <a:ext cx="8193656" cy="1036349"/>
          </a:xfrm>
        </p:spPr>
        <p:txBody>
          <a:bodyPr>
            <a:normAutofit/>
          </a:bodyPr>
          <a:lstStyle/>
          <a:p>
            <a:pPr marL="625475" indent="-625475"/>
            <a:r>
              <a:rPr lang="el-GR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17. Ποιες είναι οι επιπλοκές κατά τη μετάγγιση; (ονομαστικά)</a:t>
            </a:r>
            <a:endParaRPr lang="el-GR" sz="28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F9EE63B6-5127-9CBF-2509-46F32CA45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470" y="2097079"/>
            <a:ext cx="8751124" cy="3879082"/>
          </a:xfrm>
        </p:spPr>
        <p:txBody>
          <a:bodyPr>
            <a:normAutofit/>
          </a:bodyPr>
          <a:lstStyle/>
          <a:p>
            <a:r>
              <a:rPr lang="el-GR" sz="2400" dirty="0">
                <a:latin typeface="+mj-lt"/>
              </a:rPr>
              <a:t>Πυρετική μη αιμολυτική αντίδραση</a:t>
            </a:r>
          </a:p>
          <a:p>
            <a:r>
              <a:rPr lang="el-GR" sz="2400" dirty="0">
                <a:latin typeface="+mj-lt"/>
              </a:rPr>
              <a:t>Οξεία αιμολυτική αντίδραση</a:t>
            </a:r>
          </a:p>
          <a:p>
            <a:r>
              <a:rPr lang="el-GR" sz="2400" dirty="0">
                <a:latin typeface="+mj-lt"/>
              </a:rPr>
              <a:t>Αλλεργική αντίδραση</a:t>
            </a:r>
          </a:p>
          <a:p>
            <a:r>
              <a:rPr lang="el-GR" sz="2400" dirty="0">
                <a:latin typeface="+mj-lt"/>
              </a:rPr>
              <a:t>Οξεία πνευμονική βλάβη</a:t>
            </a:r>
            <a:r>
              <a:rPr lang="af-ZA" sz="2400" dirty="0">
                <a:latin typeface="+mj-lt"/>
              </a:rPr>
              <a:t> </a:t>
            </a:r>
          </a:p>
          <a:p>
            <a:r>
              <a:rPr lang="el-GR" sz="2400" dirty="0">
                <a:latin typeface="+mj-lt"/>
              </a:rPr>
              <a:t>Σηπτική αντίδραση </a:t>
            </a:r>
          </a:p>
          <a:p>
            <a:r>
              <a:rPr lang="el-GR" sz="2400" dirty="0">
                <a:latin typeface="+mj-lt"/>
              </a:rPr>
              <a:t>Υπερφόρτωση κυκλοφορίας</a:t>
            </a:r>
          </a:p>
          <a:p>
            <a:r>
              <a:rPr lang="el-GR" sz="2400" b="0" i="0" dirty="0">
                <a:solidFill>
                  <a:srgbClr val="333333"/>
                </a:solidFill>
                <a:effectLst/>
                <a:latin typeface="+mj-lt"/>
              </a:rPr>
              <a:t>Αντιδράσεις από χαμηλή θερμοκρασία του χορηγούμενου αίματος</a:t>
            </a:r>
          </a:p>
          <a:p>
            <a:r>
              <a:rPr lang="el-GR" sz="2400" b="0" i="0" dirty="0">
                <a:solidFill>
                  <a:srgbClr val="333333"/>
                </a:solidFill>
                <a:effectLst/>
                <a:latin typeface="+mj-lt"/>
              </a:rPr>
              <a:t>Κίνδυνος επιμόλυνσης (ηπατίτιδα, </a:t>
            </a:r>
            <a:r>
              <a:rPr lang="af-ZA" sz="2400" b="0" i="0" dirty="0">
                <a:solidFill>
                  <a:srgbClr val="333333"/>
                </a:solidFill>
                <a:effectLst/>
                <a:latin typeface="+mj-lt"/>
              </a:rPr>
              <a:t>AIDS, </a:t>
            </a:r>
            <a:r>
              <a:rPr lang="el-GR" sz="2400" b="0" i="0" dirty="0">
                <a:solidFill>
                  <a:srgbClr val="333333"/>
                </a:solidFill>
                <a:effectLst/>
                <a:latin typeface="+mj-lt"/>
              </a:rPr>
              <a:t>ελονοσία, σύφιλη)</a:t>
            </a:r>
          </a:p>
          <a:p>
            <a:endParaRPr lang="el-GR" b="0" i="0" dirty="0">
              <a:solidFill>
                <a:srgbClr val="333333"/>
              </a:solidFill>
              <a:effectLst/>
              <a:latin typeface="helvetica neue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039949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E7318B4C-945C-DDAB-8592-52A16013A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6908" y="665298"/>
            <a:ext cx="7643866" cy="1080029"/>
          </a:xfrm>
        </p:spPr>
        <p:txBody>
          <a:bodyPr>
            <a:normAutofit/>
          </a:bodyPr>
          <a:lstStyle/>
          <a:p>
            <a:pPr marL="625475" indent="-625475">
              <a:tabLst>
                <a:tab pos="536575" algn="l"/>
              </a:tabLst>
            </a:pPr>
            <a:r>
              <a:rPr lang="el-GR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18. Τι σημαίνει «αιμολυτική αντίδραση» κατά τη μετάγγιση αίματος; </a:t>
            </a:r>
            <a:endParaRPr lang="el-GR" sz="24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60C62E30-6B45-8BAE-ECA2-B9C7455E8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470" y="1954203"/>
            <a:ext cx="8643998" cy="40219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i="0" dirty="0" err="1">
                <a:solidFill>
                  <a:srgbClr val="333333"/>
                </a:solidFill>
                <a:effectLst/>
                <a:latin typeface="+mj-lt"/>
              </a:rPr>
              <a:t>Αιμολυτική</a:t>
            </a:r>
            <a:r>
              <a:rPr lang="el-GR" sz="2000" b="1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en-GB" sz="2000" b="1" i="0" dirty="0" err="1">
                <a:solidFill>
                  <a:srgbClr val="333333"/>
                </a:solidFill>
                <a:effectLst/>
                <a:latin typeface="+mj-lt"/>
              </a:rPr>
              <a:t>αντιδράσή</a:t>
            </a:r>
            <a:r>
              <a:rPr lang="el-GR" sz="2000" b="0" i="0" dirty="0">
                <a:solidFill>
                  <a:srgbClr val="333333"/>
                </a:solidFill>
                <a:effectLst/>
                <a:latin typeface="+mj-lt"/>
              </a:rPr>
              <a:t>. Η κυριότερη αιτία </a:t>
            </a:r>
            <a:r>
              <a:rPr lang="el-GR" sz="2000" b="0" i="0" dirty="0" err="1">
                <a:solidFill>
                  <a:srgbClr val="333333"/>
                </a:solidFill>
                <a:effectLst/>
                <a:latin typeface="+mj-lt"/>
              </a:rPr>
              <a:t>αιμόλυσης</a:t>
            </a:r>
            <a:r>
              <a:rPr lang="el-GR" sz="2000" b="0" i="0" dirty="0">
                <a:solidFill>
                  <a:srgbClr val="333333"/>
                </a:solidFill>
                <a:effectLst/>
                <a:latin typeface="+mj-lt"/>
              </a:rPr>
              <a:t> είναι η μ</a:t>
            </a:r>
            <a:r>
              <a:rPr lang="el-GR" sz="2000" dirty="0">
                <a:latin typeface="+mj-lt"/>
              </a:rPr>
              <a:t>ετάγγιση ασύμβατων ερυθρών ως προς τις </a:t>
            </a:r>
            <a:r>
              <a:rPr lang="el-GR" sz="2000" b="0" i="0" dirty="0">
                <a:solidFill>
                  <a:srgbClr val="333333"/>
                </a:solidFill>
                <a:effectLst/>
                <a:latin typeface="+mj-lt"/>
              </a:rPr>
              <a:t>ομάδες αίματος του συστήματος (</a:t>
            </a:r>
            <a:r>
              <a:rPr lang="el-GR" sz="2000" b="0" i="0" dirty="0" err="1">
                <a:solidFill>
                  <a:srgbClr val="333333"/>
                </a:solidFill>
                <a:effectLst/>
                <a:latin typeface="+mj-lt"/>
              </a:rPr>
              <a:t>ΑΒΟ</a:t>
            </a:r>
            <a:r>
              <a:rPr lang="el-GR" sz="2000" b="0" i="0" dirty="0">
                <a:solidFill>
                  <a:srgbClr val="333333"/>
                </a:solidFill>
                <a:effectLst/>
                <a:latin typeface="+mj-lt"/>
              </a:rPr>
              <a:t>, </a:t>
            </a:r>
            <a:r>
              <a:rPr lang="af-ZA" sz="2000" b="0" i="0" dirty="0">
                <a:solidFill>
                  <a:srgbClr val="333333"/>
                </a:solidFill>
                <a:effectLst/>
                <a:latin typeface="+mj-lt"/>
              </a:rPr>
              <a:t>Rhesus, Kell </a:t>
            </a:r>
            <a:r>
              <a:rPr lang="el-GR" sz="2000" b="0" i="0" dirty="0">
                <a:solidFill>
                  <a:srgbClr val="333333"/>
                </a:solidFill>
                <a:effectLst/>
                <a:latin typeface="+mj-lt"/>
              </a:rPr>
              <a:t>κλπ)</a:t>
            </a:r>
            <a:r>
              <a:rPr lang="el-GR" sz="2000" dirty="0">
                <a:latin typeface="+mj-lt"/>
              </a:rPr>
              <a:t> ή η χορήγηση λάθος παραγώγων</a:t>
            </a:r>
            <a:r>
              <a:rPr lang="el-GR" sz="2000" b="0" i="0" dirty="0">
                <a:solidFill>
                  <a:srgbClr val="333333"/>
                </a:solidFill>
                <a:effectLst/>
                <a:latin typeface="+mj-lt"/>
              </a:rPr>
              <a:t>. </a:t>
            </a:r>
          </a:p>
          <a:p>
            <a:pPr marL="0" indent="0">
              <a:buNone/>
            </a:pPr>
            <a:r>
              <a:rPr lang="el-GR" sz="2000" b="0" i="0" dirty="0">
                <a:solidFill>
                  <a:srgbClr val="333333"/>
                </a:solidFill>
                <a:effectLst/>
                <a:latin typeface="+mj-lt"/>
              </a:rPr>
              <a:t>Σε μια τέτοια περίπτωση, οι εξελίξεις είναι γρήγορες και τα συμβάντα πολύ έντονα. </a:t>
            </a:r>
            <a:r>
              <a:rPr lang="el-GR" sz="2000" dirty="0">
                <a:solidFill>
                  <a:srgbClr val="333333"/>
                </a:solidFill>
                <a:latin typeface="+mj-lt"/>
              </a:rPr>
              <a:t>Ε</a:t>
            </a:r>
            <a:r>
              <a:rPr lang="el-GR" sz="2000" dirty="0">
                <a:latin typeface="+mj-lt"/>
              </a:rPr>
              <a:t>κδηλώνεται με: Ρίγος και  υψηλό πυρετό, </a:t>
            </a:r>
            <a:r>
              <a:rPr lang="el-GR" sz="2000" dirty="0" err="1">
                <a:latin typeface="+mj-lt"/>
              </a:rPr>
              <a:t>εντονο</a:t>
            </a:r>
            <a:r>
              <a:rPr lang="el-GR" sz="2000" dirty="0">
                <a:latin typeface="+mj-lt"/>
              </a:rPr>
              <a:t> πόνο στον οσφύ, ανησυχία, αίσθημα πληρότητας στο κεφάλι, ναυτία - εμετοί, </a:t>
            </a:r>
            <a:r>
              <a:rPr lang="el-GR" sz="2000" dirty="0" err="1">
                <a:latin typeface="+mj-lt"/>
              </a:rPr>
              <a:t>συσφυκτικός</a:t>
            </a:r>
            <a:r>
              <a:rPr lang="el-GR" sz="2000" dirty="0">
                <a:latin typeface="+mj-lt"/>
              </a:rPr>
              <a:t> </a:t>
            </a:r>
            <a:r>
              <a:rPr lang="el-GR" sz="2000" dirty="0" err="1">
                <a:latin typeface="+mj-lt"/>
              </a:rPr>
              <a:t>προκάρδιος</a:t>
            </a:r>
            <a:r>
              <a:rPr lang="el-GR" sz="2000" dirty="0">
                <a:latin typeface="+mj-lt"/>
              </a:rPr>
              <a:t> πόνος, διάταση, ταχύπνοια, δύσπνοια, </a:t>
            </a:r>
            <a:r>
              <a:rPr lang="af-ZA" sz="2000" dirty="0">
                <a:latin typeface="+mj-lt"/>
              </a:rPr>
              <a:t>Shock</a:t>
            </a:r>
            <a:r>
              <a:rPr lang="el-GR" sz="2000" dirty="0">
                <a:latin typeface="+mj-lt"/>
              </a:rPr>
              <a:t>, Μακροσκοπική αιματουρία, </a:t>
            </a:r>
            <a:r>
              <a:rPr lang="el-GR" sz="2000" dirty="0" err="1">
                <a:latin typeface="+mj-lt"/>
              </a:rPr>
              <a:t>ολιγουρία</a:t>
            </a:r>
            <a:r>
              <a:rPr lang="el-GR" sz="2000" dirty="0">
                <a:latin typeface="+mj-lt"/>
              </a:rPr>
              <a:t> - </a:t>
            </a:r>
            <a:r>
              <a:rPr lang="el-GR" sz="2000" dirty="0" err="1">
                <a:latin typeface="+mj-lt"/>
              </a:rPr>
              <a:t>ανουρία</a:t>
            </a:r>
            <a:r>
              <a:rPr lang="el-GR" sz="2000" dirty="0">
                <a:latin typeface="+mj-lt"/>
              </a:rPr>
              <a:t>. </a:t>
            </a:r>
          </a:p>
          <a:p>
            <a:pPr marL="0" indent="0">
              <a:buNone/>
            </a:pPr>
            <a:r>
              <a:rPr lang="el-GR" sz="2000" b="0" i="0" dirty="0">
                <a:solidFill>
                  <a:srgbClr val="333333"/>
                </a:solidFill>
                <a:effectLst/>
                <a:latin typeface="+mj-lt"/>
              </a:rPr>
              <a:t>Μια άλλη αιτία είναι η παραμονή του αίματος για μεγάλο χρονικό διάστημα εκτός ψυγείου. Πολλά μικρόβια έχουν τη δυνατότητα να αποικήσουν τη φιάλη και να προκαλέσουν </a:t>
            </a:r>
            <a:r>
              <a:rPr lang="el-GR" sz="2000" b="0" i="0" dirty="0" err="1">
                <a:solidFill>
                  <a:srgbClr val="333333"/>
                </a:solidFill>
                <a:effectLst/>
                <a:latin typeface="+mj-lt"/>
              </a:rPr>
              <a:t>αιμόλυση</a:t>
            </a:r>
            <a:r>
              <a:rPr lang="el-GR" sz="2000" b="0" i="0" dirty="0">
                <a:solidFill>
                  <a:srgbClr val="333333"/>
                </a:solidFill>
                <a:effectLst/>
                <a:latin typeface="+mj-lt"/>
              </a:rPr>
              <a:t> των ερυθρών.</a:t>
            </a:r>
            <a:endParaRPr lang="el-GR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46867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53EAA91-0786-6ABD-576C-1FFA32D06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6908" y="739757"/>
            <a:ext cx="8310111" cy="1071570"/>
          </a:xfrm>
        </p:spPr>
        <p:txBody>
          <a:bodyPr>
            <a:normAutofit/>
          </a:bodyPr>
          <a:lstStyle/>
          <a:p>
            <a:pPr marL="536575" indent="-536575"/>
            <a:r>
              <a:rPr lang="el-GR" sz="2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19. Κατά τη μετάγγιση αίματος τι σημαίνει η έκφραση: «Αντίδραση από </a:t>
            </a:r>
            <a:r>
              <a:rPr lang="el-GR" sz="28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πυρετογόνες</a:t>
            </a:r>
            <a:r>
              <a:rPr lang="el-GR" sz="2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ουσίες»;</a:t>
            </a:r>
            <a:endParaRPr lang="el-GR" sz="28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A4CB4963-6F90-B9AA-6C7A-769189B00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56" y="2025641"/>
            <a:ext cx="8858312" cy="3950520"/>
          </a:xfrm>
        </p:spPr>
        <p:txBody>
          <a:bodyPr>
            <a:normAutofit/>
          </a:bodyPr>
          <a:lstStyle/>
          <a:p>
            <a:pPr marL="273050" indent="-4763">
              <a:buNone/>
            </a:pPr>
            <a:r>
              <a:rPr lang="el-GR" sz="2400" b="1" i="0" dirty="0">
                <a:solidFill>
                  <a:srgbClr val="333333"/>
                </a:solidFill>
                <a:effectLst/>
                <a:latin typeface="+mj-lt"/>
              </a:rPr>
              <a:t>Πυρετική αντίδραση.</a:t>
            </a:r>
            <a:r>
              <a:rPr lang="el-GR" sz="2400" b="0" i="0" dirty="0">
                <a:solidFill>
                  <a:srgbClr val="333333"/>
                </a:solidFill>
                <a:effectLst/>
                <a:latin typeface="+mj-lt"/>
              </a:rPr>
              <a:t> Συνήθως εμφανίζεται μέσα στο πρώτο ημίωρο μετά την χορήγηση του αίματος και συνοδεύεται με ρίγος. Μπορεί να οφείλεται σε κάποια πυρετογόνο ουσία,  μικροβίου που εισχώρησε στη φιάλη ή σε κάποια πρωτεΐνη των λευκών αιμοσφαιρίων ή των αιμοπεταλίων του δότη. </a:t>
            </a:r>
          </a:p>
          <a:p>
            <a:pPr marL="273050" indent="-4763">
              <a:buNone/>
            </a:pPr>
            <a:r>
              <a:rPr lang="el-GR" sz="2400" b="0" i="0" dirty="0">
                <a:solidFill>
                  <a:srgbClr val="333333"/>
                </a:solidFill>
                <a:effectLst/>
                <a:latin typeface="+mj-lt"/>
              </a:rPr>
              <a:t>Στο παρελθόν οι πυρετικές αντιδράσεις ήταν συχνές. Από την εποχή που χρησιμοποιούνται πλαστικοί ασκοί μιας χρήσεως και ειδικά φίλτρα για τη χορήγηση του αίματος έχουν μειωθεί πάρα πολύ.</a:t>
            </a:r>
            <a:endParaRPr lang="el-GR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2425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7616B6D-AA2B-0B47-F096-1AF0F3991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346" y="596881"/>
            <a:ext cx="7500990" cy="1080029"/>
          </a:xfrm>
        </p:spPr>
        <p:txBody>
          <a:bodyPr>
            <a:normAutofit/>
          </a:bodyPr>
          <a:lstStyle/>
          <a:p>
            <a:pPr marL="625475" indent="-625475"/>
            <a:r>
              <a:rPr lang="el-GR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20. Τι γνωρίζετε για τη μετάγγιση αίματος σε επείγουσες καταστάσεις.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543D9408-28EB-E08B-D587-2C225C0EE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594" y="1668451"/>
            <a:ext cx="8858312" cy="4811724"/>
          </a:xfrm>
        </p:spPr>
        <p:txBody>
          <a:bodyPr>
            <a:noAutofit/>
          </a:bodyPr>
          <a:lstStyle/>
          <a:p>
            <a:r>
              <a:rPr lang="el-GR" sz="1600" b="0" i="0" dirty="0">
                <a:solidFill>
                  <a:srgbClr val="333333"/>
                </a:solidFill>
                <a:effectLst/>
                <a:latin typeface="+mj-lt"/>
              </a:rPr>
              <a:t>Σε εξαιρετικά επείγουσες καταστάσεις στις οποίες απειλείται η ζωή του ασθενή (οξείες μεγάλες αιμορραγίες), είναι δυνατόν να απαιτείται άμεση μετάγγιση αίματος. Στις περιπτώσεις αυτές, όταν δεν υπάρχει χρόνος να ολοκληρωθούν οι διαδικασίες της διασταύρωσης, </a:t>
            </a:r>
            <a:r>
              <a:rPr lang="af-ZA" sz="1600" b="0" i="0" dirty="0">
                <a:solidFill>
                  <a:srgbClr val="333333"/>
                </a:solidFill>
                <a:effectLst/>
                <a:latin typeface="+mj-lt"/>
              </a:rPr>
              <a:t>o </a:t>
            </a:r>
            <a:r>
              <a:rPr lang="el-GR" sz="1600" b="0" i="0" dirty="0">
                <a:solidFill>
                  <a:srgbClr val="333333"/>
                </a:solidFill>
                <a:effectLst/>
                <a:latin typeface="+mj-lt"/>
              </a:rPr>
              <a:t>θεράπων ιατρός μπορεί να αναλάβει την ευθύνη και να ζητήσει άμεση μετάγγιση αίματος, χωρίς να προηγηθεί διασταύρωση. Ο γιατρός είναι υποχρεωμένος να αναφέρει στο έντυπο με το οποίο ζητάει το αίμα την ανάγκη χορήγησης χωρίς διασταύρωση, καθώς και την αιτία από την οποία απειλείται η ζωή του ασθενή.</a:t>
            </a:r>
          </a:p>
          <a:p>
            <a:r>
              <a:rPr lang="el-GR" sz="1600" b="0" i="0" dirty="0">
                <a:solidFill>
                  <a:srgbClr val="333333"/>
                </a:solidFill>
                <a:effectLst/>
                <a:latin typeface="+mj-lt"/>
              </a:rPr>
              <a:t>Η υποχρέωση του τμήματος συμβατότητας είναι να χορηγήσει αίμα όσο το δυνατόν πιο συμβατό με το αίμα του ασθενή που πρόκειται να μεταγγισθεί. </a:t>
            </a:r>
          </a:p>
          <a:p>
            <a:r>
              <a:rPr lang="el-GR" sz="1600" b="0" i="0" dirty="0">
                <a:solidFill>
                  <a:srgbClr val="333333"/>
                </a:solidFill>
                <a:effectLst/>
                <a:latin typeface="+mj-lt"/>
              </a:rPr>
              <a:t>Αν </a:t>
            </a:r>
            <a:r>
              <a:rPr lang="af-ZA" sz="1600" b="0" i="0" dirty="0">
                <a:solidFill>
                  <a:srgbClr val="333333"/>
                </a:solidFill>
                <a:effectLst/>
                <a:latin typeface="+mj-lt"/>
              </a:rPr>
              <a:t>o </a:t>
            </a:r>
            <a:r>
              <a:rPr lang="el-GR" sz="1600" b="0" i="0" dirty="0">
                <a:solidFill>
                  <a:srgbClr val="333333"/>
                </a:solidFill>
                <a:effectLst/>
                <a:latin typeface="+mj-lt"/>
              </a:rPr>
              <a:t>χρόνος δεν είναι απόλυτα πιεστικός και υπάρχει δυνατότητα να καθορισθεί η ομάδα αίματος του ασθενή, τότε χορηγείται αίμα της ίδιας ομάδας με του ασθενή (χωρίς να έχει γίνει διασταύρωση). </a:t>
            </a:r>
          </a:p>
          <a:p>
            <a:r>
              <a:rPr lang="el-GR" sz="1600" b="0" i="0" dirty="0">
                <a:solidFill>
                  <a:srgbClr val="333333"/>
                </a:solidFill>
                <a:effectLst/>
                <a:latin typeface="+mj-lt"/>
              </a:rPr>
              <a:t>Αν </a:t>
            </a:r>
            <a:r>
              <a:rPr lang="af-ZA" sz="1600" b="0" i="0" dirty="0">
                <a:solidFill>
                  <a:srgbClr val="333333"/>
                </a:solidFill>
                <a:effectLst/>
                <a:latin typeface="+mj-lt"/>
              </a:rPr>
              <a:t>o </a:t>
            </a:r>
            <a:r>
              <a:rPr lang="el-GR" sz="1600" b="0" i="0" dirty="0">
                <a:solidFill>
                  <a:srgbClr val="333333"/>
                </a:solidFill>
                <a:effectLst/>
                <a:latin typeface="+mj-lt"/>
              </a:rPr>
              <a:t>χρόνος είναι απόλυτα πιεστικός, χορηγείται αίμα ομάδας 0 (παγκόσμιος δότης), αφού από το αίμα αυτό αφαιρεθεί το 70% του πλάσματος. Προτιμάται η χορήγηση αίματος 0 </a:t>
            </a:r>
            <a:r>
              <a:rPr lang="af-ZA" sz="1600" b="0" i="0" dirty="0">
                <a:solidFill>
                  <a:srgbClr val="333333"/>
                </a:solidFill>
                <a:effectLst/>
                <a:latin typeface="+mj-lt"/>
              </a:rPr>
              <a:t>Rh </a:t>
            </a:r>
            <a:r>
              <a:rPr lang="el-GR" sz="1600" b="0" i="0" dirty="0">
                <a:solidFill>
                  <a:srgbClr val="333333"/>
                </a:solidFill>
                <a:effectLst/>
                <a:latin typeface="+mj-lt"/>
              </a:rPr>
              <a:t>αρνητικού. Όταν δεν υπάρχει στην τράπεζα αίματος αίμα 0 </a:t>
            </a:r>
            <a:r>
              <a:rPr lang="af-ZA" sz="1600" b="0" i="0" dirty="0">
                <a:solidFill>
                  <a:srgbClr val="333333"/>
                </a:solidFill>
                <a:effectLst/>
                <a:latin typeface="+mj-lt"/>
              </a:rPr>
              <a:t>Rh </a:t>
            </a:r>
            <a:r>
              <a:rPr lang="el-GR" sz="1600" b="0" i="0" dirty="0">
                <a:solidFill>
                  <a:srgbClr val="333333"/>
                </a:solidFill>
                <a:effectLst/>
                <a:latin typeface="+mj-lt"/>
              </a:rPr>
              <a:t>αρνητικό, τότε χορηγείται 0 </a:t>
            </a:r>
            <a:r>
              <a:rPr lang="af-ZA" sz="1600" b="0" i="0" dirty="0">
                <a:solidFill>
                  <a:srgbClr val="333333"/>
                </a:solidFill>
                <a:effectLst/>
                <a:latin typeface="+mj-lt"/>
              </a:rPr>
              <a:t>Rh </a:t>
            </a:r>
            <a:r>
              <a:rPr lang="el-GR" sz="1600" b="0" i="0" dirty="0">
                <a:solidFill>
                  <a:srgbClr val="333333"/>
                </a:solidFill>
                <a:effectLst/>
                <a:latin typeface="+mj-lt"/>
              </a:rPr>
              <a:t>θετικό. Ταυτόχρονα με τη χορήγηση της πρώτης ομάδας αίματος (χωρίς διασταύρωση) αρχίζει στο τμήμα συμβατότητας η διαδικασία της διασταύρωσης, προκειμένου να συνεχιστεί η μετάγγιση του ασθενή όσο γρηγορότερα γίνεται με αίμα απόλυτα συμβατό με το δικό του.</a:t>
            </a:r>
            <a:endParaRPr lang="el-GR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88894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87BFBBF9-60F4-64D6-2A70-D4281DEF5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031" y="2525707"/>
            <a:ext cx="9072563" cy="34504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4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ΕΥΧΑΡΙΣΤΩ!</a:t>
            </a:r>
            <a:endParaRPr lang="el-GR" sz="40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7141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C793BEEC-4847-5C67-6A5A-B1C5CAF42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6908" y="954071"/>
            <a:ext cx="8190656" cy="1071570"/>
          </a:xfrm>
        </p:spPr>
        <p:txBody>
          <a:bodyPr>
            <a:normAutofit fontScale="90000"/>
          </a:bodyPr>
          <a:lstStyle/>
          <a:p>
            <a:pPr marL="447675" indent="-447675"/>
            <a:r>
              <a:rPr lang="en-GB" sz="36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sz="36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Να αναφέρετε τρεις ενδείξεις μετάγγισης αίματος.</a:t>
            </a:r>
            <a:endParaRPr lang="el-GR" sz="28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37AD6879-2D82-C012-47C5-07534970C1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6908" y="2382831"/>
            <a:ext cx="5973649" cy="3850778"/>
          </a:xfrm>
        </p:spPr>
        <p:txBody>
          <a:bodyPr/>
          <a:lstStyle/>
          <a:p>
            <a:r>
              <a:rPr lang="el-GR" dirty="0">
                <a:latin typeface="+mj-lt"/>
              </a:rPr>
              <a:t>Μαζική αιμορραγία</a:t>
            </a:r>
          </a:p>
          <a:p>
            <a:r>
              <a:rPr lang="el-GR" dirty="0">
                <a:latin typeface="+mj-lt"/>
              </a:rPr>
              <a:t>Μετάγγιση στη χρόνια αναιμία.</a:t>
            </a:r>
          </a:p>
          <a:p>
            <a:r>
              <a:rPr lang="el-GR" dirty="0">
                <a:latin typeface="+mj-lt"/>
              </a:rPr>
              <a:t>Μετάγγιση στον χειρουργικό ασθενή</a:t>
            </a:r>
          </a:p>
          <a:p>
            <a:r>
              <a:rPr lang="el-GR" dirty="0">
                <a:latin typeface="+mj-lt"/>
              </a:rPr>
              <a:t> Μεσογειακή αναιμία</a:t>
            </a:r>
          </a:p>
        </p:txBody>
      </p:sp>
    </p:spTree>
    <p:extLst>
      <p:ext uri="{BB962C8B-B14F-4D97-AF65-F5344CB8AC3E}">
        <p14:creationId xmlns:p14="http://schemas.microsoft.com/office/powerpoint/2010/main" xmlns="" val="2562311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F03FA4E0-CAD8-9A7D-5A23-3A7DABBFD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087" y="739758"/>
            <a:ext cx="8694539" cy="1714512"/>
          </a:xfrm>
        </p:spPr>
        <p:txBody>
          <a:bodyPr>
            <a:noAutofit/>
          </a:bodyPr>
          <a:lstStyle/>
          <a:p>
            <a:pPr marL="447675" indent="-447675"/>
            <a:r>
              <a:rPr lang="el-GR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Άτομο ομάδας Α+ (άλφα θετικό) έχει ανάγκη μετάγγισης αίματος. Να αναφέρετε από ποιες ομάδες μπορεί  να πάρει αίμα. </a:t>
            </a:r>
            <a:endParaRPr lang="el-GR" sz="32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08D2FE36-AC48-98B0-7CAC-2A999BC2A3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594" y="2954335"/>
            <a:ext cx="8572560" cy="3021826"/>
          </a:xfrm>
        </p:spPr>
        <p:txBody>
          <a:bodyPr/>
          <a:lstStyle/>
          <a:p>
            <a:pPr marL="273050" indent="-4763">
              <a:buNone/>
            </a:pPr>
            <a:r>
              <a:rPr lang="el-GR" dirty="0">
                <a:latin typeface="+mj-lt"/>
              </a:rPr>
              <a:t>Ένα άτομο </a:t>
            </a:r>
            <a:r>
              <a:rPr lang="el-GR" b="1" dirty="0">
                <a:latin typeface="+mj-lt"/>
              </a:rPr>
              <a:t>Α+ </a:t>
            </a:r>
            <a:r>
              <a:rPr lang="el-GR" dirty="0">
                <a:latin typeface="+mj-lt"/>
              </a:rPr>
              <a:t>θετικό μπορεί να πάρει αίμα από </a:t>
            </a:r>
            <a:r>
              <a:rPr lang="el-GR" b="1" dirty="0">
                <a:latin typeface="+mj-lt"/>
              </a:rPr>
              <a:t>Α+ </a:t>
            </a:r>
            <a:r>
              <a:rPr lang="el-GR" dirty="0">
                <a:latin typeface="+mj-lt"/>
              </a:rPr>
              <a:t>θετικό, από </a:t>
            </a:r>
            <a:r>
              <a:rPr lang="el-GR" b="1" dirty="0">
                <a:latin typeface="+mj-lt"/>
              </a:rPr>
              <a:t>Α-</a:t>
            </a:r>
            <a:r>
              <a:rPr lang="el-GR" dirty="0">
                <a:latin typeface="+mj-lt"/>
              </a:rPr>
              <a:t> αρνητικό και από </a:t>
            </a:r>
            <a:r>
              <a:rPr lang="el-GR" b="1" dirty="0">
                <a:latin typeface="+mj-lt"/>
              </a:rPr>
              <a:t>0+ </a:t>
            </a:r>
            <a:r>
              <a:rPr lang="el-GR" dirty="0">
                <a:latin typeface="+mj-lt"/>
              </a:rPr>
              <a:t>θετικό και </a:t>
            </a:r>
            <a:r>
              <a:rPr lang="el-GR" b="1" dirty="0">
                <a:latin typeface="+mj-lt"/>
              </a:rPr>
              <a:t>0-</a:t>
            </a:r>
            <a:r>
              <a:rPr lang="el-GR" dirty="0">
                <a:latin typeface="+mj-lt"/>
              </a:rPr>
              <a:t> αρνητικό</a:t>
            </a:r>
          </a:p>
        </p:txBody>
      </p:sp>
    </p:spTree>
    <p:extLst>
      <p:ext uri="{BB962C8B-B14F-4D97-AF65-F5344CB8AC3E}">
        <p14:creationId xmlns:p14="http://schemas.microsoft.com/office/powerpoint/2010/main" xmlns="" val="4282461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41C0FA2-E42B-0AAD-7494-2A63EDF86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6908" y="665298"/>
            <a:ext cx="8679686" cy="717401"/>
          </a:xfrm>
        </p:spPr>
        <p:txBody>
          <a:bodyPr>
            <a:normAutofit/>
          </a:bodyPr>
          <a:lstStyle/>
          <a:p>
            <a:r>
              <a:rPr lang="el-GR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Τι είναι ο παράγοντας </a:t>
            </a:r>
            <a:r>
              <a:rPr lang="el-GR" sz="3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Rhesus</a:t>
            </a:r>
            <a:endParaRPr lang="el-GR" sz="32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23CAB6BF-E5FC-0083-A2EA-51CF56002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470" y="1668451"/>
            <a:ext cx="8694539" cy="41116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0" i="0" dirty="0">
                <a:solidFill>
                  <a:srgbClr val="000000"/>
                </a:solidFill>
                <a:effectLst/>
                <a:latin typeface="+mj-lt"/>
              </a:rPr>
              <a:t>Σ</a:t>
            </a:r>
            <a:r>
              <a:rPr lang="el-GR" sz="2400" b="0" i="0" dirty="0">
                <a:solidFill>
                  <a:srgbClr val="000000"/>
                </a:solidFill>
                <a:effectLst/>
                <a:latin typeface="+mj-lt"/>
              </a:rPr>
              <a:t>την επιφάνεια της μεμβράνης</a:t>
            </a:r>
            <a:r>
              <a:rPr lang="en-GB" sz="24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+mj-lt"/>
              </a:rPr>
              <a:t>των</a:t>
            </a:r>
            <a:r>
              <a:rPr lang="en-GB" sz="2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en-GB" sz="2400" b="0" i="0" dirty="0" err="1">
                <a:solidFill>
                  <a:srgbClr val="000000"/>
                </a:solidFill>
                <a:effectLst/>
                <a:latin typeface="+mj-lt"/>
              </a:rPr>
              <a:t>ερυθρών</a:t>
            </a:r>
            <a:r>
              <a:rPr lang="el-GR" sz="2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en-GB" sz="2400" b="0" i="0" dirty="0" err="1">
                <a:solidFill>
                  <a:srgbClr val="000000"/>
                </a:solidFill>
                <a:effectLst/>
                <a:latin typeface="+mj-lt"/>
              </a:rPr>
              <a:t>αιμοσφα</a:t>
            </a:r>
            <a:r>
              <a:rPr lang="el-GR" sz="2400" b="0" i="0" dirty="0">
                <a:solidFill>
                  <a:srgbClr val="000000"/>
                </a:solidFill>
                <a:effectLst/>
                <a:latin typeface="+mj-lt"/>
              </a:rPr>
              <a:t>ι</a:t>
            </a:r>
            <a:r>
              <a:rPr lang="en-GB" sz="2400" b="0" i="0" dirty="0">
                <a:solidFill>
                  <a:srgbClr val="000000"/>
                </a:solidFill>
                <a:effectLst/>
                <a:latin typeface="+mj-lt"/>
              </a:rPr>
              <a:t>ρ</a:t>
            </a:r>
            <a:r>
              <a:rPr lang="el-GR" sz="2400" b="0" i="0" dirty="0">
                <a:solidFill>
                  <a:srgbClr val="000000"/>
                </a:solidFill>
                <a:effectLst/>
                <a:latin typeface="+mj-lt"/>
              </a:rPr>
              <a:t>ί</a:t>
            </a:r>
            <a:r>
              <a:rPr lang="en-GB" sz="2400" b="0" i="0" dirty="0" err="1">
                <a:solidFill>
                  <a:srgbClr val="000000"/>
                </a:solidFill>
                <a:effectLst/>
                <a:latin typeface="+mj-lt"/>
              </a:rPr>
              <a:t>ων</a:t>
            </a:r>
            <a:r>
              <a:rPr lang="el-GR" sz="2400" b="0" i="0" dirty="0">
                <a:solidFill>
                  <a:srgbClr val="000000"/>
                </a:solidFill>
                <a:effectLst/>
                <a:latin typeface="+mj-lt"/>
              </a:rPr>
              <a:t> του ανθρώπου </a:t>
            </a:r>
            <a:r>
              <a:rPr lang="en-GB" sz="2400" b="0" i="0" dirty="0" err="1">
                <a:solidFill>
                  <a:srgbClr val="000000"/>
                </a:solidFill>
                <a:effectLst/>
                <a:latin typeface="+mj-lt"/>
              </a:rPr>
              <a:t>υπάρχουν</a:t>
            </a:r>
            <a:r>
              <a:rPr lang="en-GB" sz="2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el-GR" sz="2400" b="0" i="0" dirty="0">
                <a:solidFill>
                  <a:srgbClr val="000000"/>
                </a:solidFill>
                <a:effectLst/>
                <a:latin typeface="+mj-lt"/>
              </a:rPr>
              <a:t>πάρα πολλές</a:t>
            </a:r>
            <a:r>
              <a:rPr lang="en-GB" sz="2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el-GR" sz="2400" b="0" i="0" dirty="0">
                <a:solidFill>
                  <a:srgbClr val="000000"/>
                </a:solidFill>
                <a:effectLst/>
                <a:latin typeface="+mj-lt"/>
              </a:rPr>
              <a:t>πρωτεΐνες </a:t>
            </a:r>
            <a:r>
              <a:rPr lang="en-GB" sz="2400" b="0" i="0" dirty="0" err="1">
                <a:solidFill>
                  <a:srgbClr val="000000"/>
                </a:solidFill>
                <a:effectLst/>
                <a:latin typeface="+mj-lt"/>
              </a:rPr>
              <a:t>που</a:t>
            </a:r>
            <a:r>
              <a:rPr lang="el-GR" sz="2400" b="0" i="0" dirty="0">
                <a:solidFill>
                  <a:srgbClr val="000000"/>
                </a:solidFill>
                <a:effectLst/>
                <a:latin typeface="+mj-lt"/>
              </a:rPr>
              <a:t> ονομάζονται αντιγόνα</a:t>
            </a:r>
            <a:r>
              <a:rPr lang="en-GB" sz="2400" b="0" i="0" dirty="0">
                <a:solidFill>
                  <a:srgbClr val="000000"/>
                </a:solidFill>
                <a:effectLst/>
                <a:latin typeface="+mj-lt"/>
              </a:rPr>
              <a:t>.</a:t>
            </a:r>
          </a:p>
          <a:p>
            <a:pPr marL="0" indent="0">
              <a:buNone/>
            </a:pPr>
            <a:r>
              <a:rPr lang="el-GR" sz="2400" b="0" i="0" dirty="0">
                <a:solidFill>
                  <a:srgbClr val="1F1F1F"/>
                </a:solidFill>
                <a:effectLst/>
                <a:latin typeface="+mj-lt"/>
              </a:rPr>
              <a:t>Ο </a:t>
            </a:r>
            <a:r>
              <a:rPr lang="el-GR" sz="2400" b="0" i="0" dirty="0">
                <a:solidFill>
                  <a:srgbClr val="040C28"/>
                </a:solidFill>
                <a:effectLst/>
                <a:latin typeface="+mj-lt"/>
              </a:rPr>
              <a:t>παράγοντας </a:t>
            </a:r>
            <a:r>
              <a:rPr lang="af-ZA" sz="2400" b="0" i="0" dirty="0">
                <a:solidFill>
                  <a:srgbClr val="040C28"/>
                </a:solidFill>
                <a:effectLst/>
                <a:latin typeface="+mj-lt"/>
              </a:rPr>
              <a:t>Rhesus</a:t>
            </a:r>
            <a:r>
              <a:rPr lang="af-ZA" sz="2400" b="0" i="0" dirty="0">
                <a:solidFill>
                  <a:srgbClr val="1F1F1F"/>
                </a:solidFill>
                <a:effectLst/>
                <a:latin typeface="+mj-lt"/>
              </a:rPr>
              <a:t> </a:t>
            </a:r>
            <a:r>
              <a:rPr lang="el-GR" sz="2400" b="0" i="0" dirty="0">
                <a:solidFill>
                  <a:srgbClr val="1F1F1F"/>
                </a:solidFill>
                <a:effectLst/>
                <a:latin typeface="+mj-lt"/>
              </a:rPr>
              <a:t>είναι μία πρωτεΐνη (αντιγόνο D) που βρίσκεται στην επιφάνεια των ερυθρών αιμοσφαιρίων. </a:t>
            </a:r>
          </a:p>
          <a:p>
            <a:pPr marL="0" indent="0">
              <a:buNone/>
            </a:pPr>
            <a:r>
              <a:rPr lang="el-GR" sz="2400" b="0" i="0" dirty="0">
                <a:solidFill>
                  <a:srgbClr val="1F1F1F"/>
                </a:solidFill>
                <a:effectLst/>
                <a:latin typeface="+mj-lt"/>
              </a:rPr>
              <a:t>Το μεγαλύτερο ποσοστό των ανθρώπων, περίπου το 85% έχουν αυτή την πρωτεΐνη και είναι </a:t>
            </a:r>
            <a:r>
              <a:rPr lang="af-ZA" sz="2400" b="0" i="0" dirty="0">
                <a:solidFill>
                  <a:srgbClr val="040C28"/>
                </a:solidFill>
                <a:effectLst/>
                <a:latin typeface="+mj-lt"/>
              </a:rPr>
              <a:t>Rhesus</a:t>
            </a:r>
            <a:r>
              <a:rPr lang="af-ZA" sz="2400" b="0" i="0" dirty="0">
                <a:solidFill>
                  <a:srgbClr val="1F1F1F"/>
                </a:solidFill>
                <a:effectLst/>
                <a:latin typeface="+mj-lt"/>
              </a:rPr>
              <a:t> </a:t>
            </a:r>
            <a:r>
              <a:rPr lang="el-GR" sz="2400" b="0" i="0" dirty="0">
                <a:solidFill>
                  <a:srgbClr val="1F1F1F"/>
                </a:solidFill>
                <a:effectLst/>
                <a:latin typeface="+mj-lt"/>
              </a:rPr>
              <a:t>θετικοί –&gt; </a:t>
            </a:r>
            <a:r>
              <a:rPr lang="af-ZA" sz="2400" b="0" i="0" dirty="0">
                <a:solidFill>
                  <a:srgbClr val="1F1F1F"/>
                </a:solidFill>
                <a:effectLst/>
                <a:latin typeface="+mj-lt"/>
              </a:rPr>
              <a:t>Rh (+), </a:t>
            </a:r>
            <a:r>
              <a:rPr lang="el-GR" sz="2400" b="0" i="0" dirty="0">
                <a:solidFill>
                  <a:srgbClr val="1F1F1F"/>
                </a:solidFill>
                <a:effectLst/>
                <a:latin typeface="+mj-lt"/>
              </a:rPr>
              <a:t>ενώ των 15% του πληθυσμού που δεν έχει αυτή την πρωτεΐνη είναι </a:t>
            </a:r>
            <a:r>
              <a:rPr lang="af-ZA" sz="2400" b="0" i="0" dirty="0">
                <a:solidFill>
                  <a:srgbClr val="040C28"/>
                </a:solidFill>
                <a:effectLst/>
                <a:latin typeface="+mj-lt"/>
              </a:rPr>
              <a:t>Rhesus</a:t>
            </a:r>
            <a:r>
              <a:rPr lang="af-ZA" sz="2400" b="0" i="0" dirty="0">
                <a:solidFill>
                  <a:srgbClr val="1F1F1F"/>
                </a:solidFill>
                <a:effectLst/>
                <a:latin typeface="+mj-lt"/>
              </a:rPr>
              <a:t> </a:t>
            </a:r>
            <a:r>
              <a:rPr lang="el-GR" sz="2400" b="0" i="0" dirty="0">
                <a:solidFill>
                  <a:srgbClr val="1F1F1F"/>
                </a:solidFill>
                <a:effectLst/>
                <a:latin typeface="+mj-lt"/>
              </a:rPr>
              <a:t>αρνητικοί –&gt; </a:t>
            </a:r>
            <a:r>
              <a:rPr lang="af-ZA" sz="2400" b="0" i="0" dirty="0">
                <a:solidFill>
                  <a:srgbClr val="1F1F1F"/>
                </a:solidFill>
                <a:effectLst/>
                <a:latin typeface="+mj-lt"/>
              </a:rPr>
              <a:t>Rh (-).</a:t>
            </a:r>
            <a:endParaRPr lang="en-GB" sz="2400" b="0" i="0" dirty="0">
              <a:solidFill>
                <a:srgbClr val="1F1F1F"/>
              </a:solidFill>
              <a:effectLst/>
              <a:latin typeface="+mj-lt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996749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3FA615F2-4C8F-2E60-1543-4D465F9C9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6909" y="1168385"/>
            <a:ext cx="7358114" cy="883502"/>
          </a:xfrm>
        </p:spPr>
        <p:txBody>
          <a:bodyPr>
            <a:noAutofit/>
          </a:bodyPr>
          <a:lstStyle/>
          <a:p>
            <a:pPr marL="447675" indent="-447675"/>
            <a:r>
              <a:rPr lang="el-GR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Ποια ομάδα αίματος ονομάζεται «παγκόσμιος δέκτης» και γιατί;</a:t>
            </a:r>
            <a:endParaRPr lang="el-GR" sz="28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42CF6212-846C-6481-9865-521AEB6AD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031" y="2311393"/>
            <a:ext cx="9072563" cy="3664768"/>
          </a:xfrm>
        </p:spPr>
        <p:txBody>
          <a:bodyPr>
            <a:normAutofit/>
          </a:bodyPr>
          <a:lstStyle/>
          <a:p>
            <a:pPr marL="273050" indent="-4763">
              <a:buNone/>
            </a:pPr>
            <a:r>
              <a:rPr lang="el-GR" dirty="0">
                <a:latin typeface="+mj-lt"/>
              </a:rPr>
              <a:t>Όσοι έχουν ομάδα αίματος </a:t>
            </a:r>
            <a:r>
              <a:rPr lang="af-ZA" dirty="0">
                <a:latin typeface="+mj-lt"/>
              </a:rPr>
              <a:t>AB+ </a:t>
            </a:r>
            <a:r>
              <a:rPr lang="el-GR" dirty="0">
                <a:latin typeface="+mj-lt"/>
              </a:rPr>
              <a:t>είναι γνωστοί ως “πανδέκτες”. Αυτοί δεν έχουν  στο πλάσμα τους κανέναν από τα φυσικά αντισώματα ούτε το </a:t>
            </a:r>
            <a:r>
              <a:rPr lang="el-GR" dirty="0" err="1">
                <a:latin typeface="+mj-lt"/>
              </a:rPr>
              <a:t>αντι</a:t>
            </a:r>
            <a:r>
              <a:rPr lang="el-GR" dirty="0">
                <a:latin typeface="+mj-lt"/>
              </a:rPr>
              <a:t>-Α ούτε το </a:t>
            </a:r>
            <a:r>
              <a:rPr lang="el-GR" dirty="0" err="1">
                <a:latin typeface="+mj-lt"/>
              </a:rPr>
              <a:t>αντι</a:t>
            </a:r>
            <a:r>
              <a:rPr lang="el-GR" dirty="0">
                <a:latin typeface="+mj-lt"/>
              </a:rPr>
              <a:t>-Β και μπορούν να πάρουν αίμα από όλες τις ομάδες.</a:t>
            </a:r>
          </a:p>
        </p:txBody>
      </p:sp>
    </p:spTree>
    <p:extLst>
      <p:ext uri="{BB962C8B-B14F-4D97-AF65-F5344CB8AC3E}">
        <p14:creationId xmlns:p14="http://schemas.microsoft.com/office/powerpoint/2010/main" xmlns="" val="803605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0333F1C3-1EB3-2D30-9AFB-F128E148E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6908" y="739757"/>
            <a:ext cx="7786742" cy="1143008"/>
          </a:xfrm>
        </p:spPr>
        <p:txBody>
          <a:bodyPr>
            <a:normAutofit/>
          </a:bodyPr>
          <a:lstStyle/>
          <a:p>
            <a:pPr marL="536575" indent="-536575"/>
            <a:r>
              <a:rPr lang="el-GR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l-GR" sz="36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GB" sz="36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Ποια ομάδα αίματος ονομάζεται «παγκόσμιος δότης» και γιατί;</a:t>
            </a:r>
            <a:endParaRPr lang="el-GR" sz="36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670AABC3-00CD-91D2-FEB4-DD85616E5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56" y="2097079"/>
            <a:ext cx="8965438" cy="3879082"/>
          </a:xfrm>
        </p:spPr>
        <p:txBody>
          <a:bodyPr/>
          <a:lstStyle/>
          <a:p>
            <a:pPr marL="273050" indent="-4763">
              <a:buNone/>
            </a:pPr>
            <a:r>
              <a:rPr lang="el-GR" dirty="0">
                <a:latin typeface="+mj-lt"/>
              </a:rPr>
              <a:t>Όσοι άνθρωποι  έχουν ομάδα αίματος 0 θεωρούνται ως “</a:t>
            </a:r>
            <a:r>
              <a:rPr lang="el-GR" dirty="0" err="1">
                <a:latin typeface="+mj-lt"/>
              </a:rPr>
              <a:t>πανδότες</a:t>
            </a:r>
            <a:r>
              <a:rPr lang="el-GR" dirty="0">
                <a:latin typeface="+mj-lt"/>
              </a:rPr>
              <a:t>”. </a:t>
            </a:r>
          </a:p>
          <a:p>
            <a:pPr marL="273050" indent="-4763">
              <a:buNone/>
            </a:pPr>
            <a:r>
              <a:rPr lang="el-GR" dirty="0">
                <a:latin typeface="+mj-lt"/>
              </a:rPr>
              <a:t>Τα ερυθρά αυτών των ανθρώπων δεν έχουν στην μεμβράνη τους </a:t>
            </a:r>
            <a:r>
              <a:rPr lang="el-GR" dirty="0" err="1">
                <a:latin typeface="+mj-lt"/>
              </a:rPr>
              <a:t>ουτε</a:t>
            </a:r>
            <a:r>
              <a:rPr lang="el-GR" dirty="0">
                <a:latin typeface="+mj-lt"/>
              </a:rPr>
              <a:t>  το Α ούτε  Β αντιγόνο και για αυτό το αίμα τους μπορεί να δοθεί σε οποιονδήποτε ασθενή ανεξαρτήτως της ομάδας του.</a:t>
            </a:r>
          </a:p>
        </p:txBody>
      </p:sp>
    </p:spTree>
    <p:extLst>
      <p:ext uri="{BB962C8B-B14F-4D97-AF65-F5344CB8AC3E}">
        <p14:creationId xmlns:p14="http://schemas.microsoft.com/office/powerpoint/2010/main" xmlns="" val="2327489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97C4671B-6BE3-401E-B75F-C4D9F9EE5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6908" y="954071"/>
            <a:ext cx="8679686" cy="714380"/>
          </a:xfrm>
        </p:spPr>
        <p:txBody>
          <a:bodyPr>
            <a:normAutofit fontScale="90000"/>
          </a:bodyPr>
          <a:lstStyle/>
          <a:p>
            <a:r>
              <a:rPr lang="el-GR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Από ποια ηλικία μπορεί κάποιος να γίνει αιμοδότης;</a:t>
            </a:r>
            <a:endParaRPr lang="el-GR" sz="31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8EDC3EFB-A46F-3D58-A8FB-CF85ACBA17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470" y="1882765"/>
            <a:ext cx="8143932" cy="4093396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+mj-lt"/>
              </a:rPr>
              <a:t>Από 18</a:t>
            </a:r>
          </a:p>
          <a:p>
            <a:r>
              <a:rPr lang="el-GR" sz="2800" dirty="0">
                <a:latin typeface="+mj-lt"/>
              </a:rPr>
              <a:t>Από</a:t>
            </a:r>
            <a:r>
              <a:rPr lang="en-GB" sz="2800" dirty="0">
                <a:latin typeface="+mj-lt"/>
              </a:rPr>
              <a:t> </a:t>
            </a:r>
            <a:r>
              <a:rPr lang="en-GB" sz="2800" dirty="0" err="1">
                <a:latin typeface="+mj-lt"/>
              </a:rPr>
              <a:t>τα</a:t>
            </a:r>
            <a:r>
              <a:rPr lang="el-GR" sz="2800" dirty="0">
                <a:latin typeface="+mj-lt"/>
              </a:rPr>
              <a:t> 17 με την συγκατάθεση του γονέα. </a:t>
            </a:r>
          </a:p>
        </p:txBody>
      </p:sp>
    </p:spTree>
    <p:extLst>
      <p:ext uri="{BB962C8B-B14F-4D97-AF65-F5344CB8AC3E}">
        <p14:creationId xmlns:p14="http://schemas.microsoft.com/office/powerpoint/2010/main" xmlns="" val="2567864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1E1E9176-C9F9-2EB5-69C5-D799AC8DA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6908" y="811195"/>
            <a:ext cx="8679686" cy="934132"/>
          </a:xfrm>
        </p:spPr>
        <p:txBody>
          <a:bodyPr>
            <a:noAutofit/>
          </a:bodyPr>
          <a:lstStyle/>
          <a:p>
            <a:pPr marL="447675" indent="-447675"/>
            <a:r>
              <a:rPr lang="el-GR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 Ποιες εξετάσεις προηγούνται της μετάγγισης αίματος;</a:t>
            </a:r>
            <a:endParaRPr lang="el-GR" sz="32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FE7FFB64-0E37-2C0E-0548-0EE16AB6AB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8281" y="1882765"/>
            <a:ext cx="8694539" cy="369060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b="0" i="0" dirty="0">
                <a:solidFill>
                  <a:srgbClr val="333333"/>
                </a:solidFill>
                <a:effectLst/>
                <a:latin typeface="+mj-lt"/>
              </a:rPr>
              <a:t>Πριν τη μετάγγιση αίματος γίνεται:</a:t>
            </a:r>
          </a:p>
          <a:p>
            <a:r>
              <a:rPr lang="el-GR" dirty="0">
                <a:solidFill>
                  <a:srgbClr val="333333"/>
                </a:solidFill>
                <a:latin typeface="+mj-lt"/>
              </a:rPr>
              <a:t>Λ</a:t>
            </a:r>
            <a:r>
              <a:rPr lang="el-GR" b="0" i="0" dirty="0">
                <a:solidFill>
                  <a:srgbClr val="333333"/>
                </a:solidFill>
                <a:effectLst/>
                <a:latin typeface="+mj-lt"/>
              </a:rPr>
              <a:t>ήψη αίματος από τον ασθενή για να καθορίσουμε την ομάδα αίματος του στο σύστημα </a:t>
            </a:r>
            <a:r>
              <a:rPr lang="el-GR" b="0" i="0" dirty="0" err="1">
                <a:solidFill>
                  <a:srgbClr val="333333"/>
                </a:solidFill>
                <a:effectLst/>
                <a:latin typeface="+mj-lt"/>
              </a:rPr>
              <a:t>ΑΒΟ</a:t>
            </a:r>
            <a:r>
              <a:rPr lang="el-GR" b="0" i="0" dirty="0">
                <a:solidFill>
                  <a:srgbClr val="333333"/>
                </a:solidFill>
                <a:effectLst/>
                <a:latin typeface="+mj-lt"/>
              </a:rPr>
              <a:t> και </a:t>
            </a:r>
            <a:r>
              <a:rPr lang="el-GR" b="0" i="0" dirty="0" err="1">
                <a:solidFill>
                  <a:srgbClr val="333333"/>
                </a:solidFill>
                <a:effectLst/>
                <a:latin typeface="+mj-lt"/>
              </a:rPr>
              <a:t>Rhesus</a:t>
            </a:r>
            <a:r>
              <a:rPr lang="el-GR" b="0" i="0" dirty="0">
                <a:solidFill>
                  <a:srgbClr val="333333"/>
                </a:solidFill>
                <a:effectLst/>
                <a:latin typeface="+mj-lt"/>
              </a:rPr>
              <a:t> με ορθή και ανάστροφη μέθοδο. </a:t>
            </a:r>
            <a:endParaRPr lang="en-GB" b="0" i="0" dirty="0">
              <a:solidFill>
                <a:srgbClr val="333333"/>
              </a:solidFill>
              <a:effectLst/>
              <a:latin typeface="+mj-lt"/>
            </a:endParaRPr>
          </a:p>
          <a:p>
            <a:r>
              <a:rPr lang="el-GR" dirty="0">
                <a:solidFill>
                  <a:srgbClr val="333333"/>
                </a:solidFill>
                <a:latin typeface="+mj-lt"/>
              </a:rPr>
              <a:t>Έμμεση και </a:t>
            </a:r>
            <a:r>
              <a:rPr lang="el-GR" dirty="0" err="1">
                <a:solidFill>
                  <a:srgbClr val="333333"/>
                </a:solidFill>
                <a:latin typeface="+mj-lt"/>
              </a:rPr>
              <a:t>και</a:t>
            </a:r>
            <a:r>
              <a:rPr lang="el-GR" dirty="0">
                <a:solidFill>
                  <a:srgbClr val="333333"/>
                </a:solidFill>
                <a:latin typeface="+mj-lt"/>
              </a:rPr>
              <a:t> </a:t>
            </a:r>
            <a:r>
              <a:rPr lang="en-GB" dirty="0" err="1">
                <a:solidFill>
                  <a:srgbClr val="333333"/>
                </a:solidFill>
                <a:latin typeface="+mj-lt"/>
              </a:rPr>
              <a:t>άμεση</a:t>
            </a:r>
            <a:r>
              <a:rPr lang="en-GB" dirty="0">
                <a:solidFill>
                  <a:srgbClr val="333333"/>
                </a:solidFill>
                <a:latin typeface="+mj-lt"/>
              </a:rPr>
              <a:t> Coombs </a:t>
            </a:r>
            <a:r>
              <a:rPr lang="el-GR" dirty="0">
                <a:solidFill>
                  <a:srgbClr val="333333"/>
                </a:solidFill>
                <a:latin typeface="+mj-lt"/>
              </a:rPr>
              <a:t> όταν ζητείται.</a:t>
            </a:r>
            <a:endParaRPr lang="el-GR" b="0" i="0" dirty="0">
              <a:solidFill>
                <a:srgbClr val="333333"/>
              </a:solidFill>
              <a:effectLst/>
              <a:latin typeface="+mj-lt"/>
            </a:endParaRPr>
          </a:p>
          <a:p>
            <a:r>
              <a:rPr lang="el-GR" b="0" i="0" dirty="0">
                <a:solidFill>
                  <a:srgbClr val="333333"/>
                </a:solidFill>
                <a:effectLst/>
                <a:latin typeface="+mj-lt"/>
              </a:rPr>
              <a:t>Διασταύρωση του δείγματος αίματος του ασθενή με δείγμα αίματος του δότη με σκοπό να ελεγχθεί η συμβατότητα τους. Στους 37 </a:t>
            </a:r>
            <a:r>
              <a:rPr lang="en-GB" b="0" i="0" dirty="0">
                <a:solidFill>
                  <a:srgbClr val="333333"/>
                </a:solidFill>
                <a:effectLst/>
                <a:latin typeface="+mj-lt"/>
              </a:rPr>
              <a:t>°C</a:t>
            </a:r>
            <a:r>
              <a:rPr lang="el-GR" b="0" i="0" dirty="0">
                <a:solidFill>
                  <a:srgbClr val="333333"/>
                </a:solidFill>
                <a:effectLst/>
                <a:latin typeface="+mj-lt"/>
              </a:rPr>
              <a:t> και στο περιβάλλον</a:t>
            </a:r>
            <a:r>
              <a:rPr lang="en-GB" dirty="0">
                <a:solidFill>
                  <a:srgbClr val="333333"/>
                </a:solidFill>
                <a:latin typeface="+mj-lt"/>
              </a:rPr>
              <a:t>.</a:t>
            </a:r>
          </a:p>
          <a:p>
            <a:r>
              <a:rPr lang="el-GR" b="0" i="0" dirty="0">
                <a:solidFill>
                  <a:srgbClr val="333333"/>
                </a:solidFill>
                <a:effectLst/>
                <a:latin typeface="+mj-lt"/>
              </a:rPr>
              <a:t>Ταυτοποίηση </a:t>
            </a:r>
            <a:r>
              <a:rPr lang="el-GR" b="0" i="0" dirty="0" err="1">
                <a:solidFill>
                  <a:srgbClr val="333333"/>
                </a:solidFill>
                <a:effectLst/>
                <a:latin typeface="+mj-lt"/>
              </a:rPr>
              <a:t>ερυθροκυτταρικών</a:t>
            </a:r>
            <a:r>
              <a:rPr lang="el-GR" b="0" i="0" dirty="0">
                <a:solidFill>
                  <a:srgbClr val="333333"/>
                </a:solidFill>
                <a:effectLst/>
                <a:latin typeface="+mj-lt"/>
              </a:rPr>
              <a:t> αντιγόνων </a:t>
            </a:r>
            <a:r>
              <a:rPr lang="en-GB" b="0" i="0" dirty="0" err="1">
                <a:solidFill>
                  <a:srgbClr val="333333"/>
                </a:solidFill>
                <a:effectLst/>
                <a:latin typeface="+mj-lt"/>
              </a:rPr>
              <a:t>επί</a:t>
            </a:r>
            <a:r>
              <a:rPr lang="en-GB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el-GR" b="0" i="0" dirty="0">
                <a:solidFill>
                  <a:srgbClr val="333333"/>
                </a:solidFill>
                <a:effectLst/>
                <a:latin typeface="+mj-lt"/>
              </a:rPr>
              <a:t>θετικού αποτελέσματος έ</a:t>
            </a:r>
            <a:r>
              <a:rPr lang="el-GR" dirty="0">
                <a:solidFill>
                  <a:srgbClr val="333333"/>
                </a:solidFill>
                <a:latin typeface="+mj-lt"/>
              </a:rPr>
              <a:t>μμεση </a:t>
            </a:r>
            <a:r>
              <a:rPr lang="en-GB" dirty="0">
                <a:solidFill>
                  <a:srgbClr val="333333"/>
                </a:solidFill>
                <a:latin typeface="+mj-lt"/>
              </a:rPr>
              <a:t>Coombs</a:t>
            </a:r>
            <a:r>
              <a:rPr lang="el-GR" dirty="0">
                <a:solidFill>
                  <a:srgbClr val="333333"/>
                </a:solidFill>
                <a:latin typeface="+mj-lt"/>
              </a:rPr>
              <a:t>.</a:t>
            </a:r>
            <a:endParaRPr lang="en-GB" b="0" i="0" dirty="0">
              <a:solidFill>
                <a:srgbClr val="333333"/>
              </a:solidFill>
              <a:effectLst/>
              <a:latin typeface="+mj-lt"/>
            </a:endParaRP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7689403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261</TotalTime>
  <Words>1715</Words>
  <Application>Microsoft Office PowerPoint</Application>
  <PresentationFormat>Προσαρμογή</PresentationFormat>
  <Paragraphs>152</Paragraphs>
  <Slides>24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24</vt:i4>
      </vt:variant>
    </vt:vector>
  </HeadingPairs>
  <TitlesOfParts>
    <vt:vector size="25" baseType="lpstr">
      <vt:lpstr>Flow</vt:lpstr>
      <vt:lpstr>Διαφάνεια 1</vt:lpstr>
      <vt:lpstr>1. Διαδικασία χορήγησης αίματος.</vt:lpstr>
      <vt:lpstr>2. Να αναφέρετε τρεις ενδείξεις μετάγγισης αίματος.</vt:lpstr>
      <vt:lpstr>3. Άτομο ομάδας Α+ (άλφα θετικό) έχει ανάγκη μετάγγισης αίματος. Να αναφέρετε από ποιες ομάδες μπορεί  να πάρει αίμα. </vt:lpstr>
      <vt:lpstr>4. Τι είναι ο παράγοντας Rhesus</vt:lpstr>
      <vt:lpstr>5. Ποια ομάδα αίματος ονομάζεται «παγκόσμιος δέκτης» και γιατί;</vt:lpstr>
      <vt:lpstr> 6. Ποια ομάδα αίματος ονομάζεται «παγκόσμιος δότης» και γιατί;</vt:lpstr>
      <vt:lpstr>7. Από ποια ηλικία μπορεί κάποιος να γίνει αιμοδότης;</vt:lpstr>
      <vt:lpstr>8. Ποιες εξετάσεις προηγούνται της μετάγγισης αίματος;</vt:lpstr>
      <vt:lpstr>9. Στο αίμα που δίνει κάποιο άτομο, ποιες εργαστηριακές εξετάσεις γίνονται απαραίτητα, προκειμένου το  αίμα αυτό να χρησιμοποιηθεί για μετάγγιση άλλου ατόμου;</vt:lpstr>
      <vt:lpstr>10. Να αναφέρετε τις ομάδες αίματος και τι αντιγόνο έχει καθεμία. </vt:lpstr>
      <vt:lpstr>11. Να αναφέρετε από ποια συστατικά αποτελείται το αίμα. </vt:lpstr>
      <vt:lpstr>12. Άτομα με Rh(-) μπορούν να πάρουν μόνο Rh(-) αίμα. Εξηγήστε γιατί; </vt:lpstr>
      <vt:lpstr>13. Να αναφέρετε περιπτώσεις που δεν μπορεί κάποιος να γίνει αιμοδότης.</vt:lpstr>
      <vt:lpstr>14. Τι γνωρίζετε για τη συντήρηση του αίματος;</vt:lpstr>
      <vt:lpstr>15. Τι είναι διασταύρωση αίματος και ποιος ο ρόλος της κατά τη μετάγγιση;</vt:lpstr>
      <vt:lpstr>16. Ποια είναι η νοσηλευτική φροντίδα του αιμοδότη;</vt:lpstr>
      <vt:lpstr>16. Ποια είναι η νοσηλευτική φροντίδα του αιμοδότη; (συνέχεια)</vt:lpstr>
      <vt:lpstr>16. Ποια είναι η νοσηλευτική φροντίδα του αιμοδότη; (συνέχεια)</vt:lpstr>
      <vt:lpstr>17. Ποιες είναι οι επιπλοκές κατά τη μετάγγιση; (ονομαστικά)</vt:lpstr>
      <vt:lpstr>18. Τι σημαίνει «αιμολυτική αντίδραση» κατά τη μετάγγιση αίματος; </vt:lpstr>
      <vt:lpstr>19. Κατά τη μετάγγιση αίματος τι σημαίνει η έκφραση: «Αντίδραση από πυρετογόνες ουσίες»;</vt:lpstr>
      <vt:lpstr>20. Τι γνωρίζετε για τη μετάγγιση αίματος σε επείγουσες καταστάσεις.</vt:lpstr>
      <vt:lpstr>Διαφάνεια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Ερωτήσεις πιστοποίησης</dc:title>
  <dc:creator>Patmaria20@outlook.com</dc:creator>
  <cp:lastModifiedBy>kotsoni</cp:lastModifiedBy>
  <cp:revision>40</cp:revision>
  <dcterms:created xsi:type="dcterms:W3CDTF">2023-12-24T17:49:30Z</dcterms:created>
  <dcterms:modified xsi:type="dcterms:W3CDTF">2024-01-29T06:29:33Z</dcterms:modified>
</cp:coreProperties>
</file>